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0" r:id="rId4"/>
    <p:sldId id="261" r:id="rId5"/>
    <p:sldId id="258" r:id="rId6"/>
    <p:sldId id="276" r:id="rId7"/>
    <p:sldId id="270" r:id="rId8"/>
    <p:sldId id="266" r:id="rId9"/>
    <p:sldId id="310" r:id="rId10"/>
    <p:sldId id="264" r:id="rId11"/>
    <p:sldId id="279" r:id="rId12"/>
    <p:sldId id="285" r:id="rId13"/>
    <p:sldId id="274" r:id="rId14"/>
    <p:sldId id="281" r:id="rId15"/>
    <p:sldId id="282" r:id="rId16"/>
    <p:sldId id="278" r:id="rId17"/>
    <p:sldId id="280" r:id="rId18"/>
    <p:sldId id="283" r:id="rId19"/>
    <p:sldId id="284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299" r:id="rId31"/>
    <p:sldId id="300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311" r:id="rId41"/>
    <p:sldId id="312" r:id="rId42"/>
    <p:sldId id="301" r:id="rId43"/>
    <p:sldId id="313" r:id="rId44"/>
    <p:sldId id="314" r:id="rId45"/>
    <p:sldId id="263" r:id="rId46"/>
    <p:sldId id="262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363"/>
    <a:srgbClr val="3BCCFF"/>
    <a:srgbClr val="FEE8E8"/>
    <a:srgbClr val="FEE2E2"/>
    <a:srgbClr val="FED2D2"/>
    <a:srgbClr val="FEBABA"/>
    <a:srgbClr val="FE8282"/>
    <a:srgbClr val="FD9D9D"/>
    <a:srgbClr val="FD7B7B"/>
    <a:srgbClr val="FD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90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1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8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4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88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726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3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8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58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88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79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7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C04DF-E3D8-4F97-B2E1-5F4BA824A476}" type="datetimeFigureOut">
              <a:rPr lang="ko-KR" altLang="en-US" smtClean="0"/>
              <a:t>2019-10-16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58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ack.com/client/TNZ5B3MFZ/CNKQR8E7M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ns13301/BlockParty-js-breakout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464904"/>
            <a:ext cx="12192000" cy="4393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10" y="472552"/>
            <a:ext cx="3411777" cy="3648059"/>
          </a:xfrm>
          <a:prstGeom prst="rect">
            <a:avLst/>
          </a:prstGeom>
        </p:spPr>
      </p:pic>
      <p:cxnSp>
        <p:nvCxnSpPr>
          <p:cNvPr id="10" name="직선 연결선 9"/>
          <p:cNvCxnSpPr>
            <a:cxnSpLocks/>
          </p:cNvCxnSpPr>
          <p:nvPr/>
        </p:nvCxnSpPr>
        <p:spPr>
          <a:xfrm>
            <a:off x="5426765" y="5695121"/>
            <a:ext cx="132190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39245" y="111061"/>
            <a:ext cx="20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Game Programming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3242" y="5871433"/>
            <a:ext cx="2908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2014958001 </a:t>
            </a:r>
            <a:r>
              <a:rPr lang="ko-KR" altLang="en-US" sz="2400" dirty="0" err="1" smtClean="0">
                <a:solidFill>
                  <a:schemeClr val="bg1">
                    <a:lumMod val="85000"/>
                  </a:schemeClr>
                </a:solidFill>
              </a:rPr>
              <a:t>강규한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2942" y="4448290"/>
            <a:ext cx="4306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chemeClr val="bg1">
                    <a:lumMod val="95000"/>
                  </a:schemeClr>
                </a:solidFill>
              </a:rPr>
              <a:t>B</a:t>
            </a:r>
            <a:r>
              <a:rPr lang="en-US" altLang="ko-KR" sz="4800" spc="-150" dirty="0">
                <a:solidFill>
                  <a:schemeClr val="bg1">
                    <a:lumMod val="95000"/>
                  </a:schemeClr>
                </a:solidFill>
              </a:rPr>
              <a:t>LOCK </a:t>
            </a:r>
            <a:r>
              <a:rPr lang="en-US" altLang="ko-KR" sz="4800" b="1" spc="-150" dirty="0">
                <a:solidFill>
                  <a:schemeClr val="bg1">
                    <a:lumMod val="95000"/>
                  </a:schemeClr>
                </a:solidFill>
              </a:rPr>
              <a:t>P</a:t>
            </a:r>
            <a:r>
              <a:rPr lang="en-US" altLang="ko-KR" sz="4800" spc="-150" dirty="0">
                <a:solidFill>
                  <a:schemeClr val="bg1">
                    <a:lumMod val="95000"/>
                  </a:schemeClr>
                </a:solidFill>
              </a:rPr>
              <a:t>ARTY</a:t>
            </a:r>
            <a:endParaRPr lang="ko-KR" altLang="en-US" sz="48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78782" y="5237634"/>
            <a:ext cx="241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발표일 </a:t>
            </a:r>
            <a:r>
              <a:rPr lang="en-US" altLang="ko-KR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: 2019. 10. 23</a:t>
            </a:r>
            <a:endParaRPr lang="ko-KR" altLang="en-US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84822" y="6333098"/>
            <a:ext cx="2587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</a:rPr>
              <a:t>담당 교수님 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</a:rPr>
              <a:t>김주현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6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1. </a:t>
            </a:r>
            <a:r>
              <a:rPr lang="ko-KR" altLang="en-US" sz="1200" dirty="0" smtClean="0"/>
              <a:t>벽돌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공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벽돌의 이미지 변경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기존 단색이던 무미건조한 벽돌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공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패들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다채롭고 게임에 어울리는 도트 이미지로 변경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250366" y="3880086"/>
            <a:ext cx="2102904" cy="4096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023341" y="3082892"/>
            <a:ext cx="556953" cy="556953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735311" y="2004120"/>
            <a:ext cx="1133012" cy="4096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384" y="1821158"/>
            <a:ext cx="2696013" cy="27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673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1. </a:t>
            </a:r>
            <a:r>
              <a:rPr lang="ko-KR" altLang="en-US" sz="1200" dirty="0" smtClean="0"/>
              <a:t>벽돌</a:t>
            </a:r>
            <a:r>
              <a:rPr lang="en-US" altLang="ko-KR" sz="1200" dirty="0"/>
              <a:t>, </a:t>
            </a:r>
            <a:r>
              <a:rPr lang="ko-KR" altLang="en-US" sz="1200" dirty="0"/>
              <a:t>공</a:t>
            </a:r>
            <a:r>
              <a:rPr lang="en-US" altLang="ko-KR" sz="1200" dirty="0"/>
              <a:t>, </a:t>
            </a:r>
            <a:r>
              <a:rPr lang="ko-KR" altLang="en-US" sz="1200" dirty="0"/>
              <a:t>벽돌의 이미지 변경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676848" y="23940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imgPieces</a:t>
            </a:r>
            <a:r>
              <a:rPr lang="en-US" altLang="ko-KR" dirty="0"/>
              <a:t> = new Image();</a:t>
            </a:r>
          </a:p>
          <a:p>
            <a:r>
              <a:rPr lang="en-US" altLang="ko-KR" dirty="0" err="1"/>
              <a:t>imgPieces.src</a:t>
            </a:r>
            <a:r>
              <a:rPr lang="en-US" altLang="ko-KR" dirty="0"/>
              <a:t> = "</a:t>
            </a:r>
            <a:r>
              <a:rPr lang="en-US" altLang="ko-KR" dirty="0" err="1"/>
              <a:t>img</a:t>
            </a:r>
            <a:r>
              <a:rPr lang="en-US" altLang="ko-KR" dirty="0"/>
              <a:t>/breakout_pieces.png";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561" y="2394035"/>
            <a:ext cx="3934489" cy="239000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647876" y="306051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function</a:t>
            </a:r>
            <a:r>
              <a:rPr lang="ko-KR" altLang="en-US" dirty="0"/>
              <a:t> </a:t>
            </a:r>
            <a:r>
              <a:rPr lang="ko-KR" altLang="en-US" dirty="0" err="1"/>
              <a:t>drawBall</a:t>
            </a:r>
            <a:r>
              <a:rPr lang="ko-KR" altLang="en-US" dirty="0"/>
              <a:t>() 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ctx.beginPath</a:t>
            </a:r>
            <a:r>
              <a:rPr lang="ko-KR" altLang="en-US" dirty="0" smtClean="0"/>
              <a:t>();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경로</a:t>
            </a:r>
            <a:endParaRPr lang="ko-KR" altLang="en-US" dirty="0">
              <a:solidFill>
                <a:srgbClr val="92D050"/>
              </a:solidFill>
            </a:endParaRPr>
          </a:p>
          <a:p>
            <a:r>
              <a:rPr lang="ko-KR" altLang="en-US" dirty="0"/>
              <a:t>    </a:t>
            </a:r>
            <a:r>
              <a:rPr lang="ko-KR" altLang="en-US" dirty="0" err="1"/>
              <a:t>ctx.drawImage</a:t>
            </a:r>
            <a:r>
              <a:rPr lang="ko-KR" altLang="en-US" dirty="0"/>
              <a:t>(</a:t>
            </a:r>
            <a:r>
              <a:rPr lang="ko-KR" altLang="en-US" dirty="0" err="1"/>
              <a:t>imgPieces</a:t>
            </a:r>
            <a:r>
              <a:rPr lang="ko-KR" altLang="en-US" dirty="0"/>
              <a:t>, </a:t>
            </a:r>
            <a:r>
              <a:rPr lang="en-US" altLang="ko-KR" dirty="0" err="1" smtClean="0"/>
              <a:t>sx</a:t>
            </a:r>
            <a:r>
              <a:rPr lang="ko-KR" altLang="en-US" dirty="0" smtClean="0"/>
              <a:t>, </a:t>
            </a:r>
            <a:r>
              <a:rPr lang="en-US" altLang="ko-KR" dirty="0" err="1" smtClean="0"/>
              <a:t>sy</a:t>
            </a:r>
            <a:r>
              <a:rPr lang="ko-KR" altLang="en-US" dirty="0" smtClean="0"/>
              <a:t>, </a:t>
            </a:r>
            <a:r>
              <a:rPr lang="en-US" altLang="ko-KR" dirty="0" err="1" smtClean="0"/>
              <a:t>sw</a:t>
            </a:r>
            <a:r>
              <a:rPr lang="ko-KR" altLang="en-US" dirty="0" smtClean="0"/>
              <a:t>, </a:t>
            </a:r>
            <a:r>
              <a:rPr lang="en-US" altLang="ko-KR" dirty="0" err="1" smtClean="0"/>
              <a:t>sh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ko-KR" altLang="en-US" dirty="0" smtClean="0"/>
              <a:t>, </a:t>
            </a:r>
            <a:r>
              <a:rPr lang="en-US" altLang="ko-KR" dirty="0" smtClean="0"/>
              <a:t>dx,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dy</a:t>
            </a:r>
            <a:r>
              <a:rPr lang="ko-KR" altLang="en-US" dirty="0" smtClean="0"/>
              <a:t>, </a:t>
            </a:r>
            <a:r>
              <a:rPr lang="en-US" altLang="ko-KR" dirty="0" err="1" smtClean="0"/>
              <a:t>dw</a:t>
            </a:r>
            <a:r>
              <a:rPr lang="ko-KR" altLang="en-US" dirty="0" smtClean="0"/>
              <a:t>, </a:t>
            </a:r>
            <a:r>
              <a:rPr lang="en-US" altLang="ko-KR" dirty="0" smtClean="0"/>
              <a:t>dh</a:t>
            </a:r>
            <a:r>
              <a:rPr lang="ko-KR" altLang="en-US" dirty="0" smtClean="0"/>
              <a:t>);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ctx.closePath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52232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2. 2</a:t>
            </a:r>
            <a:r>
              <a:rPr lang="ko-KR" altLang="en-US" sz="1200" dirty="0" smtClean="0"/>
              <a:t>회 이상 타격 시 파괴되는 블록 추가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11" y="1172817"/>
            <a:ext cx="1438476" cy="532521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816087" y="178839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var</a:t>
            </a:r>
            <a:r>
              <a:rPr lang="ko-KR" altLang="en-US" dirty="0"/>
              <a:t> </a:t>
            </a:r>
            <a:r>
              <a:rPr lang="ko-KR" altLang="en-US" dirty="0" err="1"/>
              <a:t>bricks</a:t>
            </a:r>
            <a:r>
              <a:rPr lang="ko-KR" altLang="en-US" dirty="0"/>
              <a:t> = [];</a:t>
            </a:r>
          </a:p>
          <a:p>
            <a:r>
              <a:rPr lang="ko-KR" altLang="en-US" dirty="0" err="1"/>
              <a:t>function</a:t>
            </a:r>
            <a:r>
              <a:rPr lang="ko-KR" altLang="en-US" dirty="0"/>
              <a:t> </a:t>
            </a:r>
            <a:r>
              <a:rPr lang="ko-KR" altLang="en-US" dirty="0" err="1"/>
              <a:t>makeBricks</a:t>
            </a:r>
            <a:r>
              <a:rPr lang="ko-KR" altLang="en-US" dirty="0"/>
              <a:t>(){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for</a:t>
            </a:r>
            <a:r>
              <a:rPr lang="ko-KR" altLang="en-US" dirty="0"/>
              <a:t>(</a:t>
            </a:r>
            <a:r>
              <a:rPr lang="ko-KR" altLang="en-US" dirty="0" err="1"/>
              <a:t>var</a:t>
            </a:r>
            <a:r>
              <a:rPr lang="ko-KR" altLang="en-US" dirty="0"/>
              <a:t> c=0; c&lt;</a:t>
            </a:r>
            <a:r>
              <a:rPr lang="ko-KR" altLang="en-US" dirty="0" err="1"/>
              <a:t>brickColumnCount</a:t>
            </a:r>
            <a:r>
              <a:rPr lang="ko-KR" altLang="en-US" dirty="0"/>
              <a:t>; c++) {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bricks</a:t>
            </a:r>
            <a:r>
              <a:rPr lang="ko-KR" altLang="en-US" dirty="0"/>
              <a:t>[c] = [];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for</a:t>
            </a:r>
            <a:r>
              <a:rPr lang="ko-KR" altLang="en-US" dirty="0"/>
              <a:t>(</a:t>
            </a:r>
            <a:r>
              <a:rPr lang="ko-KR" altLang="en-US" dirty="0" err="1"/>
              <a:t>var</a:t>
            </a:r>
            <a:r>
              <a:rPr lang="ko-KR" altLang="en-US" dirty="0"/>
              <a:t> </a:t>
            </a:r>
            <a:r>
              <a:rPr lang="ko-KR" altLang="en-US" dirty="0" err="1"/>
              <a:t>r</a:t>
            </a:r>
            <a:r>
              <a:rPr lang="ko-KR" altLang="en-US" dirty="0"/>
              <a:t>=0; </a:t>
            </a:r>
            <a:r>
              <a:rPr lang="ko-KR" altLang="en-US" dirty="0" err="1"/>
              <a:t>r</a:t>
            </a:r>
            <a:r>
              <a:rPr lang="ko-KR" altLang="en-US" dirty="0"/>
              <a:t>&lt;</a:t>
            </a:r>
            <a:r>
              <a:rPr lang="ko-KR" altLang="en-US" dirty="0" err="1"/>
              <a:t>brickRowCount</a:t>
            </a:r>
            <a:r>
              <a:rPr lang="ko-KR" altLang="en-US" dirty="0"/>
              <a:t>; </a:t>
            </a:r>
            <a:r>
              <a:rPr lang="ko-KR" altLang="en-US" dirty="0" err="1"/>
              <a:t>r</a:t>
            </a:r>
            <a:r>
              <a:rPr lang="ko-KR" altLang="en-US" dirty="0"/>
              <a:t>++) {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bricks</a:t>
            </a:r>
            <a:r>
              <a:rPr lang="ko-KR" altLang="en-US" dirty="0"/>
              <a:t>[c][</a:t>
            </a:r>
            <a:r>
              <a:rPr lang="ko-KR" altLang="en-US" dirty="0" err="1"/>
              <a:t>r</a:t>
            </a:r>
            <a:r>
              <a:rPr lang="ko-KR" altLang="en-US" dirty="0"/>
              <a:t>] = { x: 0, y: 0, </a:t>
            </a:r>
            <a:r>
              <a:rPr lang="ko-KR" altLang="en-US" dirty="0" err="1"/>
              <a:t>status</a:t>
            </a:r>
            <a:r>
              <a:rPr lang="ko-KR" altLang="en-US" dirty="0"/>
              <a:t>: </a:t>
            </a:r>
            <a:r>
              <a:rPr lang="en-US" altLang="ko-KR" dirty="0" err="1" smtClean="0"/>
              <a:t>HeartPoint</a:t>
            </a:r>
            <a:r>
              <a:rPr lang="ko-KR" altLang="en-US" dirty="0" smtClean="0"/>
              <a:t>, </a:t>
            </a:r>
            <a:r>
              <a:rPr lang="ko-KR" altLang="en-US" dirty="0" err="1"/>
              <a:t>itemBrick</a:t>
            </a:r>
            <a:r>
              <a:rPr lang="ko-KR" altLang="en-US" dirty="0"/>
              <a:t>: 1};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816087" y="46507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/>
              <a:t>if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bricks</a:t>
            </a:r>
            <a:r>
              <a:rPr lang="ko-KR" altLang="en-US" dirty="0" smtClean="0"/>
              <a:t>[c][</a:t>
            </a:r>
            <a:r>
              <a:rPr lang="ko-KR" altLang="en-US" dirty="0" err="1" smtClean="0"/>
              <a:t>r</a:t>
            </a:r>
            <a:r>
              <a:rPr lang="ko-KR" altLang="en-US" dirty="0" smtClean="0"/>
              <a:t>].</a:t>
            </a:r>
            <a:r>
              <a:rPr lang="ko-KR" altLang="en-US" dirty="0" err="1" smtClean="0"/>
              <a:t>status</a:t>
            </a:r>
            <a:r>
              <a:rPr lang="ko-KR" altLang="en-US" dirty="0" smtClean="0"/>
              <a:t> === </a:t>
            </a:r>
            <a:r>
              <a:rPr lang="en-US" altLang="ko-KR" dirty="0" err="1" smtClean="0"/>
              <a:t>HeartPoint</a:t>
            </a:r>
            <a:r>
              <a:rPr lang="ko-KR" altLang="en-US" dirty="0" smtClean="0"/>
              <a:t>) </a:t>
            </a:r>
            <a:r>
              <a:rPr lang="ko-KR" altLang="en-US" dirty="0"/>
              <a:t>{</a:t>
            </a:r>
          </a:p>
          <a:p>
            <a:r>
              <a:rPr lang="ko-KR" altLang="en-US" dirty="0" err="1" smtClean="0"/>
              <a:t>ctx.drawImage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imgPieces</a:t>
            </a:r>
            <a:r>
              <a:rPr lang="ko-KR" altLang="en-US" dirty="0"/>
              <a:t>, 8, 28, 32, 16, </a:t>
            </a:r>
            <a:r>
              <a:rPr lang="ko-KR" altLang="en-US" dirty="0" err="1"/>
              <a:t>brickX</a:t>
            </a:r>
            <a:r>
              <a:rPr lang="ko-KR" altLang="en-US" dirty="0"/>
              <a:t>, </a:t>
            </a:r>
            <a:r>
              <a:rPr lang="ko-KR" altLang="en-US" dirty="0" err="1"/>
              <a:t>brickY</a:t>
            </a:r>
            <a:r>
              <a:rPr lang="ko-KR" altLang="en-US" dirty="0"/>
              <a:t> - 12, 63, 24</a:t>
            </a:r>
            <a:r>
              <a:rPr lang="ko-KR" altLang="en-US" dirty="0" smtClean="0"/>
              <a:t>);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생명력에 따라 벽돌을 구분해 그림</a:t>
            </a:r>
            <a:endParaRPr lang="ko-KR" altLang="en-US" dirty="0">
              <a:solidFill>
                <a:srgbClr val="92D050"/>
              </a:solidFill>
            </a:endParaRPr>
          </a:p>
          <a:p>
            <a:r>
              <a:rPr lang="ko-KR" altLang="en-US" dirty="0" smtClean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7484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3. </a:t>
            </a:r>
            <a:r>
              <a:rPr lang="ko-KR" altLang="en-US" sz="1200" dirty="0" smtClean="0"/>
              <a:t>다양한 아이템 추가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695" y="1637198"/>
            <a:ext cx="302400" cy="302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695" y="2141199"/>
            <a:ext cx="302400" cy="302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334" y="2645200"/>
            <a:ext cx="302400" cy="302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334" y="3149029"/>
            <a:ext cx="302400" cy="3024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334" y="3653031"/>
            <a:ext cx="302400" cy="3024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334" y="4156860"/>
            <a:ext cx="302400" cy="3024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334" y="4660689"/>
            <a:ext cx="302400" cy="3024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5734" y="5164518"/>
            <a:ext cx="612000" cy="306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406189" y="1570266"/>
            <a:ext cx="712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폭발탄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주위의 여러 블록에 </a:t>
            </a:r>
            <a:r>
              <a:rPr lang="en-US" altLang="ko-KR" dirty="0" smtClean="0"/>
              <a:t>1</a:t>
            </a:r>
            <a:r>
              <a:rPr lang="ko-KR" altLang="en-US" dirty="0"/>
              <a:t> </a:t>
            </a:r>
            <a:r>
              <a:rPr lang="ko-KR" altLang="en-US" dirty="0" err="1" smtClean="0"/>
              <a:t>데미지를</a:t>
            </a:r>
            <a:r>
              <a:rPr lang="ko-KR" altLang="en-US" dirty="0" smtClean="0"/>
              <a:t> 줍니다</a:t>
            </a:r>
            <a:r>
              <a:rPr lang="en-US" altLang="ko-KR" dirty="0" smtClean="0"/>
              <a:t>. (6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406189" y="2074267"/>
            <a:ext cx="712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롱 패들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일정 횟수 동안 패들의 길이가 길어집니다</a:t>
            </a:r>
            <a:r>
              <a:rPr lang="en-US" altLang="ko-KR" dirty="0" smtClean="0"/>
              <a:t>. (15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437038" y="2582315"/>
            <a:ext cx="712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생명력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플레이어의 최대 생명력이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늘어납니다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406189" y="3086927"/>
            <a:ext cx="712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도핑 모드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일정 횟수 동안 자동으로 공을 받아 칩니다</a:t>
            </a:r>
            <a:r>
              <a:rPr lang="en-US" altLang="ko-KR" dirty="0" smtClean="0"/>
              <a:t>. (10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406188" y="3585927"/>
            <a:ext cx="920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상태 변화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공의 속도가 느려지고 공의 진행방향이 바뀌며 랜덤으로 아이템이 생성됩니다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406188" y="4091596"/>
            <a:ext cx="768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하이퍼탄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공격력을 강화시켜서 모든 블록을 한 방에 태워버립니다</a:t>
            </a:r>
            <a:r>
              <a:rPr lang="en-US" altLang="ko-KR" dirty="0" smtClean="0"/>
              <a:t>. (10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406189" y="4593757"/>
            <a:ext cx="712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열쇠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획득 시 라운드를 클리어하고 다음 라운드로 넘어갑니다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406189" y="5099386"/>
            <a:ext cx="712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열쇠 블록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타격 시 </a:t>
            </a:r>
            <a:r>
              <a:rPr lang="en-US" altLang="ko-KR" dirty="0" smtClean="0"/>
              <a:t>100% </a:t>
            </a:r>
            <a:r>
              <a:rPr lang="ko-KR" altLang="en-US" dirty="0" smtClean="0"/>
              <a:t>확률로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열쇠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아이템이 생성됩니다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333" y="1546127"/>
            <a:ext cx="469634" cy="4845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792" y="4073180"/>
            <a:ext cx="480175" cy="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901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600" dirty="0" smtClean="0">
                  <a:solidFill>
                    <a:srgbClr val="FF0000"/>
                  </a:solidFill>
                </a:rPr>
                <a:t>X</a:t>
              </a:r>
              <a:endParaRPr lang="ko-KR" altLang="en-US" sz="16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4. Gif</a:t>
            </a:r>
            <a:r>
              <a:rPr lang="ko-KR" altLang="en-US" sz="1200" dirty="0" smtClean="0"/>
              <a:t>를 이용한 움직이는 효과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아무런 효과가 없어서 미미하던 게임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배경 및 이펙트에 동적인 효과를 추가하여 생동감 상승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954" y="1821158"/>
            <a:ext cx="2696444" cy="27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989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4. Gif</a:t>
            </a:r>
            <a:r>
              <a:rPr lang="ko-KR" altLang="en-US" sz="1200" dirty="0"/>
              <a:t>를 이용한 움직이는 효과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1647876" y="23940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imgPortal</a:t>
            </a:r>
            <a:r>
              <a:rPr lang="en-US" altLang="ko-KR" dirty="0"/>
              <a:t> = [];</a:t>
            </a:r>
          </a:p>
          <a:p>
            <a:r>
              <a:rPr lang="en-US" altLang="ko-KR" dirty="0"/>
              <a:t>for(</a:t>
            </a:r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 = 0; </a:t>
            </a:r>
            <a:r>
              <a:rPr lang="en-US" altLang="ko-KR" dirty="0" err="1"/>
              <a:t>i</a:t>
            </a:r>
            <a:r>
              <a:rPr lang="en-US" altLang="ko-KR" dirty="0"/>
              <a:t> &lt; 40; </a:t>
            </a:r>
            <a:r>
              <a:rPr lang="en-US" altLang="ko-KR" dirty="0" err="1"/>
              <a:t>i</a:t>
            </a:r>
            <a:r>
              <a:rPr lang="en-US" altLang="ko-KR" dirty="0"/>
              <a:t> ++){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imgPortal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= new Image();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imgPortal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].</a:t>
            </a:r>
            <a:r>
              <a:rPr lang="en-US" altLang="ko-KR" dirty="0" err="1"/>
              <a:t>src</a:t>
            </a:r>
            <a:r>
              <a:rPr lang="en-US" altLang="ko-KR" dirty="0"/>
              <a:t> = "gif/portal/portal" + </a:t>
            </a:r>
            <a:r>
              <a:rPr lang="en-US" altLang="ko-KR" dirty="0" err="1"/>
              <a:t>i</a:t>
            </a:r>
            <a:r>
              <a:rPr lang="en-US" altLang="ko-KR" dirty="0"/>
              <a:t> + ".</a:t>
            </a:r>
            <a:r>
              <a:rPr lang="en-US" altLang="ko-KR" dirty="0" err="1"/>
              <a:t>png</a:t>
            </a:r>
            <a:r>
              <a:rPr lang="en-US" altLang="ko-KR" dirty="0"/>
              <a:t>";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06" y="2394035"/>
            <a:ext cx="2420810" cy="242081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629127" y="39870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ctx.drawImage</a:t>
            </a:r>
            <a:r>
              <a:rPr lang="ko-KR" altLang="en-US" dirty="0"/>
              <a:t>(</a:t>
            </a:r>
            <a:r>
              <a:rPr lang="ko-KR" altLang="en-US" dirty="0" err="1"/>
              <a:t>imgPortal</a:t>
            </a:r>
            <a:r>
              <a:rPr lang="ko-KR" altLang="en-US" dirty="0"/>
              <a:t>[</a:t>
            </a:r>
            <a:r>
              <a:rPr lang="ko-KR" altLang="en-US" dirty="0" err="1"/>
              <a:t>Math.floor</a:t>
            </a:r>
            <a:r>
              <a:rPr lang="ko-KR" altLang="en-US" dirty="0"/>
              <a:t>(</a:t>
            </a:r>
            <a:r>
              <a:rPr lang="ko-KR" altLang="en-US" dirty="0" err="1"/>
              <a:t>time</a:t>
            </a:r>
            <a:r>
              <a:rPr lang="ko-KR" altLang="en-US" dirty="0"/>
              <a:t> / 2 ) % 39], 0, 0, 500, 500, 0, 0, </a:t>
            </a:r>
            <a:r>
              <a:rPr lang="ko-KR" altLang="en-US" dirty="0" err="1"/>
              <a:t>canvas.width</a:t>
            </a:r>
            <a:r>
              <a:rPr lang="ko-KR" altLang="en-US" dirty="0"/>
              <a:t>, </a:t>
            </a:r>
            <a:r>
              <a:rPr lang="ko-KR" altLang="en-US" dirty="0" err="1"/>
              <a:t>canvas.height</a:t>
            </a:r>
            <a:r>
              <a:rPr lang="ko-KR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057496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Old one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5. </a:t>
            </a:r>
            <a:r>
              <a:rPr lang="ko-KR" altLang="en-US" sz="1200" dirty="0" smtClean="0"/>
              <a:t>사운드 삽입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기존 무음의 게임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배경음악 및 효과음 추가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9" descr="헤드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4619" y="2188354"/>
            <a:ext cx="1974396" cy="1974396"/>
          </a:xfrm>
          <a:prstGeom prst="rect">
            <a:avLst/>
          </a:prstGeom>
        </p:spPr>
      </p:pic>
      <p:pic>
        <p:nvPicPr>
          <p:cNvPr id="28" name="그래픽 29" descr="헤드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0299" y="2188354"/>
            <a:ext cx="1974396" cy="19743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710" y="2150730"/>
            <a:ext cx="172478" cy="4420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741" y="3830891"/>
            <a:ext cx="356969" cy="41740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4370" y="2581428"/>
            <a:ext cx="342176" cy="4001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02196" y="1778359"/>
            <a:ext cx="184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1324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5. </a:t>
            </a:r>
            <a:r>
              <a:rPr lang="ko-KR" altLang="en-US" sz="1200" dirty="0" smtClean="0"/>
              <a:t>사운드 </a:t>
            </a:r>
            <a:r>
              <a:rPr lang="ko-KR" altLang="en-US" sz="1200" dirty="0"/>
              <a:t>삽입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676848" y="279454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rainSound</a:t>
            </a:r>
            <a:r>
              <a:rPr lang="en-US" altLang="ko-KR" dirty="0"/>
              <a:t> = new Audio("sounds/rain1.ogg");</a:t>
            </a:r>
          </a:p>
          <a:p>
            <a:r>
              <a:rPr lang="en-US" altLang="ko-KR" dirty="0" err="1"/>
              <a:t>rainSound.controls</a:t>
            </a:r>
            <a:r>
              <a:rPr lang="en-US" altLang="ko-KR" dirty="0"/>
              <a:t> = true;</a:t>
            </a:r>
          </a:p>
          <a:p>
            <a:r>
              <a:rPr lang="en-US" altLang="ko-KR" dirty="0" err="1"/>
              <a:t>rainSound.loop</a:t>
            </a:r>
            <a:r>
              <a:rPr lang="en-US" altLang="ko-KR" dirty="0"/>
              <a:t> = true;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676848" y="38988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getItemSound</a:t>
            </a:r>
            <a:r>
              <a:rPr lang="en-US" altLang="ko-KR" dirty="0"/>
              <a:t> = new Audio("sounds/getItem.mp3");</a:t>
            </a:r>
          </a:p>
          <a:p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portalSound</a:t>
            </a:r>
            <a:r>
              <a:rPr lang="en-US" altLang="ko-KR" dirty="0"/>
              <a:t> = new Audio("sounds/portal.mp3");</a:t>
            </a:r>
            <a:endParaRPr lang="ko-KR" altLang="en-US" dirty="0"/>
          </a:p>
        </p:txBody>
      </p:sp>
      <p:pic>
        <p:nvPicPr>
          <p:cNvPr id="13" name="그래픽 29" descr="헤드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0406" y="2591765"/>
            <a:ext cx="1974396" cy="19743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817" y="2554141"/>
            <a:ext cx="172478" cy="44209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848" y="4234302"/>
            <a:ext cx="356969" cy="41740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477" y="2984839"/>
            <a:ext cx="342176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430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Old one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6. ‘Play’ </a:t>
            </a:r>
            <a:r>
              <a:rPr lang="ko-KR" altLang="en-US" sz="1200" dirty="0" smtClean="0"/>
              <a:t>버튼을 통한 게임 시작 및 게임 메인 페이지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바로 게임화면 시작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메인 창과 플레이 창을 만들고 누를 시 게임 시작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80517" y="2454319"/>
            <a:ext cx="1842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>
                    <a:lumMod val="50000"/>
                  </a:schemeClr>
                </a:solidFill>
              </a:rPr>
              <a:t>Quick Start</a:t>
            </a:r>
            <a:endParaRPr lang="ko-KR" altLang="en-US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665" y="1821158"/>
            <a:ext cx="2110403" cy="27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232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6. ‘Play’ </a:t>
            </a:r>
            <a:r>
              <a:rPr lang="ko-KR" altLang="en-US" sz="1200" dirty="0"/>
              <a:t>버튼을 통한 게임 시작 및 게임 </a:t>
            </a:r>
            <a:r>
              <a:rPr lang="ko-KR" altLang="en-US" sz="1200" dirty="0" smtClean="0"/>
              <a:t>메인 페이지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676848" y="234741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canvas.addEventListener</a:t>
            </a:r>
            <a:r>
              <a:rPr lang="ko-KR" altLang="en-US" dirty="0"/>
              <a:t>('</a:t>
            </a:r>
            <a:r>
              <a:rPr lang="ko-KR" altLang="en-US" dirty="0" err="1"/>
              <a:t>click</a:t>
            </a:r>
            <a:r>
              <a:rPr lang="ko-KR" altLang="en-US" dirty="0"/>
              <a:t>',(</a:t>
            </a:r>
            <a:r>
              <a:rPr lang="ko-KR" altLang="en-US" dirty="0" err="1"/>
              <a:t>arg</a:t>
            </a:r>
            <a:r>
              <a:rPr lang="ko-KR" altLang="en-US" dirty="0"/>
              <a:t>)=&gt;{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console.log</a:t>
            </a:r>
            <a:r>
              <a:rPr lang="ko-KR" altLang="en-US" dirty="0"/>
              <a:t>("</a:t>
            </a:r>
            <a:r>
              <a:rPr lang="ko-KR" altLang="en-US" dirty="0" err="1"/>
              <a:t>beforeLevel</a:t>
            </a:r>
            <a:r>
              <a:rPr lang="ko-KR" altLang="en-US" dirty="0"/>
              <a:t> = " + </a:t>
            </a:r>
            <a:r>
              <a:rPr lang="ko-KR" altLang="en-US" dirty="0" err="1"/>
              <a:t>beforeLevel</a:t>
            </a:r>
            <a:r>
              <a:rPr lang="ko-KR" altLang="en-US" dirty="0"/>
              <a:t>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console.log</a:t>
            </a:r>
            <a:r>
              <a:rPr lang="ko-KR" altLang="en-US" dirty="0"/>
              <a:t>("</a:t>
            </a:r>
            <a:r>
              <a:rPr lang="ko-KR" altLang="en-US" dirty="0" err="1"/>
              <a:t>gameState</a:t>
            </a:r>
            <a:r>
              <a:rPr lang="ko-KR" altLang="en-US" dirty="0"/>
              <a:t> = " + </a:t>
            </a:r>
            <a:r>
              <a:rPr lang="ko-KR" altLang="en-US" dirty="0" err="1"/>
              <a:t>gameState</a:t>
            </a:r>
            <a:r>
              <a:rPr lang="ko-KR" altLang="en-US" dirty="0"/>
              <a:t>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mouseClicked</a:t>
            </a:r>
            <a:r>
              <a:rPr lang="ko-KR" altLang="en-US" dirty="0"/>
              <a:t>++;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gameRestartTimer</a:t>
            </a:r>
            <a:r>
              <a:rPr lang="ko-KR" altLang="en-US" dirty="0"/>
              <a:t>++;</a:t>
            </a:r>
          </a:p>
          <a:p>
            <a:r>
              <a:rPr lang="ko-KR" altLang="en-US" dirty="0"/>
              <a:t>});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94097" y="41017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 (</a:t>
            </a:r>
            <a:r>
              <a:rPr lang="ko-KR" altLang="en-US" dirty="0" err="1"/>
              <a:t>mouseClicked</a:t>
            </a:r>
            <a:r>
              <a:rPr lang="ko-KR" altLang="en-US" dirty="0"/>
              <a:t> &gt; 0)</a:t>
            </a:r>
          </a:p>
          <a:p>
            <a:r>
              <a:rPr lang="ko-KR" altLang="en-US" dirty="0"/>
              <a:t>         </a:t>
            </a:r>
            <a:r>
              <a:rPr lang="ko-KR" altLang="en-US" dirty="0" err="1"/>
              <a:t>mouseClicked</a:t>
            </a:r>
            <a:r>
              <a:rPr lang="ko-KR" altLang="en-US" dirty="0"/>
              <a:t> = 0; </a:t>
            </a:r>
            <a:r>
              <a:rPr lang="en-US" altLang="ko-KR" dirty="0">
                <a:solidFill>
                  <a:srgbClr val="92D050"/>
                </a:solidFill>
              </a:rPr>
              <a:t>// </a:t>
            </a:r>
            <a:r>
              <a:rPr lang="ko-KR" altLang="en-US" dirty="0">
                <a:solidFill>
                  <a:srgbClr val="92D050"/>
                </a:solidFill>
              </a:rPr>
              <a:t>클릭 값 초기화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34" y="2278358"/>
            <a:ext cx="2110403" cy="27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160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464904"/>
            <a:ext cx="12192000" cy="4393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래픽 5" descr="피아노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748" y="576470"/>
            <a:ext cx="4130452" cy="4130452"/>
          </a:xfrm>
          <a:prstGeom prst="rect">
            <a:avLst/>
          </a:prstGeom>
          <a:effectLst>
            <a:outerShdw blurRad="101600" dist="12700" dir="2700000" algn="tl" rotWithShape="0">
              <a:schemeClr val="tx2">
                <a:lumMod val="75000"/>
                <a:alpha val="40000"/>
              </a:scheme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617591" y="5871433"/>
            <a:ext cx="2959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Breakout Revolution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2942" y="4448290"/>
            <a:ext cx="4306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chemeClr val="bg1">
                    <a:lumMod val="95000"/>
                  </a:schemeClr>
                </a:solidFill>
              </a:rPr>
              <a:t>B</a:t>
            </a:r>
            <a:r>
              <a:rPr lang="en-US" altLang="ko-KR" sz="4800" spc="-150" dirty="0">
                <a:solidFill>
                  <a:schemeClr val="bg1">
                    <a:lumMod val="95000"/>
                  </a:schemeClr>
                </a:solidFill>
              </a:rPr>
              <a:t>LOCK </a:t>
            </a:r>
            <a:r>
              <a:rPr lang="en-US" altLang="ko-KR" sz="4800" b="1" spc="-150" dirty="0">
                <a:solidFill>
                  <a:schemeClr val="bg1">
                    <a:lumMod val="95000"/>
                  </a:schemeClr>
                </a:solidFill>
              </a:rPr>
              <a:t>P</a:t>
            </a:r>
            <a:r>
              <a:rPr lang="en-US" altLang="ko-KR" sz="4800" spc="-150" dirty="0">
                <a:solidFill>
                  <a:schemeClr val="bg1">
                    <a:lumMod val="95000"/>
                  </a:schemeClr>
                </a:solidFill>
              </a:rPr>
              <a:t>ARTY</a:t>
            </a:r>
            <a:endParaRPr lang="ko-KR" altLang="en-US" sz="48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5426765" y="5695121"/>
            <a:ext cx="132190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95213" y="111061"/>
            <a:ext cx="2476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Breakout game remaking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8782" y="5237634"/>
            <a:ext cx="241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발표일 </a:t>
            </a:r>
            <a:r>
              <a:rPr lang="en-US" altLang="ko-KR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: 2019. 10. 23</a:t>
            </a:r>
            <a:endParaRPr lang="ko-KR" altLang="en-US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49" y="1581685"/>
            <a:ext cx="1450525" cy="155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7. </a:t>
            </a:r>
            <a:r>
              <a:rPr lang="ko-KR" altLang="en-US" sz="1200" dirty="0" smtClean="0"/>
              <a:t>마우스 클릭을 통해 게임이 시작되도록 수정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게임이 실행 되자마자 자동적으로 공이 발사됨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마우스 클릭이 되는 순간부터 공이 발사됨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845542" y="4308477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127686" y="3998606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50151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969124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35501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729541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2203655" y="19957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1969124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955" y="1821158"/>
            <a:ext cx="2696443" cy="27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389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7. </a:t>
            </a:r>
            <a:r>
              <a:rPr lang="ko-KR" altLang="en-US" sz="1200" dirty="0"/>
              <a:t>마우스 클릭을 통해 게임이 시작되도록 수정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10347"/>
            <a:ext cx="10168445" cy="3367739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511346" y="233267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ctx.fillStyle</a:t>
            </a:r>
            <a:r>
              <a:rPr lang="ko-KR" altLang="en-US" dirty="0"/>
              <a:t> = "</a:t>
            </a:r>
            <a:r>
              <a:rPr lang="ko-KR" altLang="en-US" dirty="0" err="1"/>
              <a:t>rgba</a:t>
            </a:r>
            <a:r>
              <a:rPr lang="ko-KR" altLang="en-US" dirty="0"/>
              <a:t>(255,242,206,0.62)";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ctx.font</a:t>
            </a:r>
            <a:r>
              <a:rPr lang="ko-KR" altLang="en-US" dirty="0"/>
              <a:t> = '40px </a:t>
            </a:r>
            <a:r>
              <a:rPr lang="ko-KR" altLang="en-US" dirty="0" err="1"/>
              <a:t>Fantasy</a:t>
            </a:r>
            <a:r>
              <a:rPr lang="ko-KR" altLang="en-US" dirty="0"/>
              <a:t>';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ctx.textBaseline</a:t>
            </a:r>
            <a:r>
              <a:rPr lang="ko-KR" altLang="en-US" dirty="0"/>
              <a:t> = "</a:t>
            </a:r>
            <a:r>
              <a:rPr lang="ko-KR" altLang="en-US" dirty="0" err="1"/>
              <a:t>top</a:t>
            </a:r>
            <a:r>
              <a:rPr lang="ko-KR" altLang="en-US" dirty="0"/>
              <a:t>";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ctx.fillText</a:t>
            </a:r>
            <a:r>
              <a:rPr lang="ko-KR" altLang="en-US" dirty="0"/>
              <a:t>("</a:t>
            </a:r>
            <a:r>
              <a:rPr lang="ko-KR" altLang="en-US" dirty="0" err="1"/>
              <a:t>Left</a:t>
            </a:r>
            <a:r>
              <a:rPr lang="ko-KR" altLang="en-US" dirty="0"/>
              <a:t> </a:t>
            </a:r>
            <a:r>
              <a:rPr lang="ko-KR" altLang="en-US" dirty="0" err="1"/>
              <a:t>Click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shot</a:t>
            </a:r>
            <a:r>
              <a:rPr lang="ko-KR" altLang="en-US" dirty="0"/>
              <a:t> </a:t>
            </a:r>
            <a:r>
              <a:rPr lang="ko-KR" altLang="en-US" dirty="0" err="1"/>
              <a:t>ball</a:t>
            </a:r>
            <a:r>
              <a:rPr lang="ko-KR" altLang="en-US" dirty="0"/>
              <a:t>", </a:t>
            </a:r>
            <a:r>
              <a:rPr lang="ko-KR" altLang="en-US" dirty="0" err="1"/>
              <a:t>canvas.width</a:t>
            </a:r>
            <a:r>
              <a:rPr lang="ko-KR" altLang="en-US" dirty="0"/>
              <a:t> * 0.25, </a:t>
            </a:r>
            <a:r>
              <a:rPr lang="ko-KR" altLang="en-US" dirty="0" err="1"/>
              <a:t>canvas.height</a:t>
            </a:r>
            <a:r>
              <a:rPr lang="ko-KR" altLang="en-US" dirty="0"/>
              <a:t> * 0.8</a:t>
            </a:r>
            <a:r>
              <a:rPr lang="ko-KR" altLang="en-US" dirty="0" smtClean="0"/>
              <a:t>); 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글자 띄우기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23485" y="2616014"/>
            <a:ext cx="2070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LEFT CLICK TO SHOT BALL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20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372" y="4448360"/>
            <a:ext cx="862567" cy="25911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035" y="4200722"/>
            <a:ext cx="149988" cy="14998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538225" y="39236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 (</a:t>
            </a:r>
            <a:r>
              <a:rPr lang="ko-KR" altLang="en-US" dirty="0" err="1"/>
              <a:t>mouseClicked</a:t>
            </a:r>
            <a:r>
              <a:rPr lang="ko-KR" altLang="en-US" dirty="0"/>
              <a:t> === 1){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gameState</a:t>
            </a:r>
            <a:r>
              <a:rPr lang="ko-KR" altLang="en-US" dirty="0"/>
              <a:t> = </a:t>
            </a:r>
            <a:r>
              <a:rPr lang="ko-KR" altLang="en-US" dirty="0" err="1"/>
              <a:t>gameStateLevelUp</a:t>
            </a:r>
            <a:r>
              <a:rPr lang="ko-KR" altLang="en-US" dirty="0" smtClean="0"/>
              <a:t>;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스테이지 조절</a:t>
            </a:r>
            <a:endParaRPr lang="ko-KR" altLang="en-US" dirty="0">
              <a:solidFill>
                <a:srgbClr val="92D050"/>
              </a:solidFill>
            </a:endParaRP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beforeLevel</a:t>
            </a:r>
            <a:r>
              <a:rPr lang="ko-KR" altLang="en-US" dirty="0"/>
              <a:t> = 0;</a:t>
            </a:r>
          </a:p>
          <a:p>
            <a:r>
              <a:rPr lang="ko-KR" altLang="en-US" dirty="0" smtClean="0"/>
              <a:t>}</a:t>
            </a:r>
            <a:endParaRPr lang="ko-KR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4673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8. </a:t>
            </a:r>
            <a:r>
              <a:rPr lang="ko-KR" altLang="en-US" sz="1200" dirty="0" smtClean="0"/>
              <a:t>스테이지 추가 및 난이도 설정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게임은 별다른 메뉴 없이 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라운드로 종결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메뉴가 추가되고 다양한 테마의 스테이지 추가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845542" y="4308477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127686" y="3998606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50151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969124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35501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729541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1969124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2202689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954" y="3164904"/>
            <a:ext cx="1348222" cy="13641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76" y="3175552"/>
            <a:ext cx="1348222" cy="13534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550" y="1815925"/>
            <a:ext cx="1345626" cy="134804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176" y="1805376"/>
            <a:ext cx="1348221" cy="136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255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8. </a:t>
            </a:r>
            <a:r>
              <a:rPr lang="ko-KR" altLang="en-US" sz="1200" dirty="0"/>
              <a:t>스테이지 추가 및 난이도 설정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44684"/>
            <a:ext cx="10168445" cy="3009208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379" y="3639164"/>
            <a:ext cx="1348222" cy="136411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601" y="3649812"/>
            <a:ext cx="1348222" cy="135346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975" y="2295949"/>
            <a:ext cx="1345626" cy="13422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601" y="2290184"/>
            <a:ext cx="1348221" cy="135869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666065" y="262256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gameState</a:t>
            </a:r>
            <a:r>
              <a:rPr lang="ko-KR" altLang="en-US" dirty="0"/>
              <a:t> === gameStateRound2){</a:t>
            </a:r>
          </a:p>
          <a:p>
            <a:r>
              <a:rPr lang="ko-KR" altLang="en-US" dirty="0"/>
              <a:t>            drawBackground3</a:t>
            </a:r>
            <a:r>
              <a:rPr lang="ko-KR" altLang="en-US" dirty="0" smtClean="0"/>
              <a:t>();</a:t>
            </a:r>
            <a:endParaRPr lang="ko-KR" altLang="en-US" dirty="0"/>
          </a:p>
          <a:p>
            <a:r>
              <a:rPr lang="ko-KR" altLang="en-US" dirty="0"/>
              <a:t>  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initRound</a:t>
            </a:r>
            <a:r>
              <a:rPr lang="ko-KR" altLang="en-US" dirty="0"/>
              <a:t> === 1){</a:t>
            </a:r>
          </a:p>
          <a:p>
            <a:r>
              <a:rPr lang="ko-KR" altLang="en-US" dirty="0"/>
              <a:t>                </a:t>
            </a:r>
            <a:r>
              <a:rPr lang="ko-KR" altLang="en-US" dirty="0" err="1"/>
              <a:t>makeBricks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bricks</a:t>
            </a:r>
            <a:r>
              <a:rPr lang="ko-KR" altLang="en-US" dirty="0"/>
              <a:t>[1][5] = {</a:t>
            </a:r>
            <a:r>
              <a:rPr lang="ko-KR" altLang="en-US" dirty="0" err="1"/>
              <a:t>x</a:t>
            </a:r>
            <a:r>
              <a:rPr lang="ko-KR" altLang="en-US" dirty="0"/>
              <a:t>: 0, y: 0, </a:t>
            </a:r>
            <a:r>
              <a:rPr lang="ko-KR" altLang="en-US" dirty="0" err="1"/>
              <a:t>status</a:t>
            </a:r>
            <a:r>
              <a:rPr lang="ko-KR" altLang="en-US" dirty="0"/>
              <a:t>: 200, </a:t>
            </a:r>
            <a:r>
              <a:rPr lang="ko-KR" altLang="en-US" dirty="0" err="1"/>
              <a:t>itemBrick</a:t>
            </a:r>
            <a:r>
              <a:rPr lang="ko-KR" altLang="en-US" dirty="0"/>
              <a:t>: 100</a:t>
            </a:r>
            <a:r>
              <a:rPr lang="ko-KR" altLang="en-US" dirty="0" smtClean="0"/>
              <a:t>}; 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열쇠 블록이 생성될 좌표</a:t>
            </a:r>
            <a:endParaRPr lang="ko-KR" altLang="en-US" dirty="0">
              <a:solidFill>
                <a:srgbClr val="92D050"/>
              </a:solidFill>
            </a:endParaRP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57749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9. </a:t>
            </a:r>
            <a:r>
              <a:rPr lang="ko-KR" altLang="en-US" sz="1200" dirty="0" smtClean="0"/>
              <a:t>공의 입사각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반사각에</a:t>
            </a:r>
            <a:r>
              <a:rPr lang="ko-KR" altLang="en-US" sz="1200" dirty="0" smtClean="0"/>
              <a:t> 따른 속도 및 각도 지정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패들의 어디를 부딪히든 일정한 각도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속도로 </a:t>
              </a:r>
              <a:r>
                <a:rPr lang="ko-KR" altLang="en-US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튕겨나감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부딪히는 위치에 따라 속도 및 각도가 달라짐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845542" y="4308477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04266" y="3518553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50151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969124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35501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729541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2203655" y="19957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1969124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2020438" y="3717095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2216737" y="3907785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2409830" y="4087821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2618238" y="3912228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2839750" y="3713277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3065064" y="3518553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/>
          <p:cNvGrpSpPr/>
          <p:nvPr/>
        </p:nvGrpSpPr>
        <p:grpSpPr>
          <a:xfrm>
            <a:off x="8384402" y="1669774"/>
            <a:ext cx="3011556" cy="3011556"/>
            <a:chOff x="546652" y="1669774"/>
            <a:chExt cx="3011556" cy="3011556"/>
          </a:xfrm>
        </p:grpSpPr>
        <p:sp>
          <p:nvSpPr>
            <p:cNvPr id="82" name="직사각형 81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9433902" y="4308477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9392626" y="3518553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08987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9557484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10023861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9317901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9792015" y="19957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9557484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/>
          <p:cNvSpPr/>
          <p:nvPr/>
        </p:nvSpPr>
        <p:spPr>
          <a:xfrm>
            <a:off x="9608798" y="3717095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/>
          <p:cNvSpPr/>
          <p:nvPr/>
        </p:nvSpPr>
        <p:spPr>
          <a:xfrm>
            <a:off x="9805097" y="3907785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9998190" y="4087821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10532627" y="3973750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/>
          <p:cNvSpPr/>
          <p:nvPr/>
        </p:nvSpPr>
        <p:spPr>
          <a:xfrm>
            <a:off x="11028883" y="3823086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10570071" y="3608541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6454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9. </a:t>
            </a:r>
            <a:r>
              <a:rPr lang="ko-KR" altLang="en-US" sz="1200" dirty="0"/>
              <a:t>공의 입사각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반사각에</a:t>
            </a:r>
            <a:r>
              <a:rPr lang="ko-KR" altLang="en-US" sz="1200" dirty="0"/>
              <a:t> 따른 속도 및 각도 지정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10347"/>
            <a:ext cx="10168445" cy="3367739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511345" y="2224555"/>
            <a:ext cx="62392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paddleWidth</a:t>
            </a:r>
            <a:r>
              <a:rPr lang="ko-KR" altLang="en-US" dirty="0"/>
              <a:t> / (</a:t>
            </a:r>
            <a:r>
              <a:rPr lang="ko-KR" altLang="en-US" dirty="0" err="1"/>
              <a:t>x</a:t>
            </a:r>
            <a:r>
              <a:rPr lang="ko-KR" altLang="en-US" dirty="0"/>
              <a:t> - </a:t>
            </a:r>
            <a:r>
              <a:rPr lang="ko-KR" altLang="en-US" dirty="0" err="1"/>
              <a:t>paddleX</a:t>
            </a:r>
            <a:r>
              <a:rPr lang="ko-KR" altLang="en-US" dirty="0"/>
              <a:t>) &gt;= 20){</a:t>
            </a:r>
          </a:p>
          <a:p>
            <a:r>
              <a:rPr lang="ko-KR" altLang="en-US" dirty="0"/>
              <a:t>                    </a:t>
            </a:r>
            <a:r>
              <a:rPr lang="ko-KR" altLang="en-US" dirty="0" err="1"/>
              <a:t>dx</a:t>
            </a:r>
            <a:r>
              <a:rPr lang="ko-KR" altLang="en-US" dirty="0"/>
              <a:t> = -</a:t>
            </a:r>
            <a:r>
              <a:rPr lang="ko-KR" altLang="en-US" dirty="0" err="1"/>
              <a:t>ballSpeed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                </a:t>
            </a:r>
            <a:r>
              <a:rPr lang="ko-KR" altLang="en-US" dirty="0" err="1"/>
              <a:t>dx</a:t>
            </a:r>
            <a:r>
              <a:rPr lang="ko-KR" altLang="en-US" dirty="0"/>
              <a:t> = </a:t>
            </a:r>
            <a:r>
              <a:rPr lang="ko-KR" altLang="en-US" dirty="0" err="1"/>
              <a:t>dx</a:t>
            </a:r>
            <a:r>
              <a:rPr lang="ko-KR" altLang="en-US" dirty="0"/>
              <a:t> * 1.5;</a:t>
            </a:r>
          </a:p>
          <a:p>
            <a:r>
              <a:rPr lang="ko-KR" altLang="en-US" dirty="0"/>
              <a:t>                    </a:t>
            </a:r>
            <a:r>
              <a:rPr lang="ko-KR" altLang="en-US" dirty="0" err="1"/>
              <a:t>dy</a:t>
            </a:r>
            <a:r>
              <a:rPr lang="ko-KR" altLang="en-US" dirty="0"/>
              <a:t> = </a:t>
            </a:r>
            <a:r>
              <a:rPr lang="ko-KR" altLang="en-US" dirty="0" err="1"/>
              <a:t>dy</a:t>
            </a:r>
            <a:r>
              <a:rPr lang="ko-KR" altLang="en-US" dirty="0"/>
              <a:t> / 1.45;</a:t>
            </a:r>
          </a:p>
          <a:p>
            <a:r>
              <a:rPr lang="ko-KR" altLang="en-US" dirty="0"/>
              <a:t>}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paddleWidth</a:t>
            </a:r>
            <a:r>
              <a:rPr lang="ko-KR" altLang="en-US" dirty="0"/>
              <a:t> / (</a:t>
            </a:r>
            <a:r>
              <a:rPr lang="ko-KR" altLang="en-US" dirty="0" err="1"/>
              <a:t>x</a:t>
            </a:r>
            <a:r>
              <a:rPr lang="ko-KR" altLang="en-US" dirty="0"/>
              <a:t> - </a:t>
            </a:r>
            <a:r>
              <a:rPr lang="ko-KR" altLang="en-US" dirty="0" err="1"/>
              <a:t>paddleX</a:t>
            </a:r>
            <a:r>
              <a:rPr lang="ko-KR" altLang="en-US" dirty="0"/>
              <a:t>) &lt; 20 &amp;&amp; </a:t>
            </a:r>
            <a:r>
              <a:rPr lang="ko-KR" altLang="en-US" dirty="0" err="1"/>
              <a:t>paddleWidth</a:t>
            </a:r>
            <a:r>
              <a:rPr lang="ko-KR" altLang="en-US" dirty="0"/>
              <a:t> / (</a:t>
            </a:r>
            <a:r>
              <a:rPr lang="ko-KR" altLang="en-US" dirty="0" err="1"/>
              <a:t>x</a:t>
            </a:r>
            <a:r>
              <a:rPr lang="ko-KR" altLang="en-US" dirty="0"/>
              <a:t> - </a:t>
            </a:r>
            <a:r>
              <a:rPr lang="ko-KR" altLang="en-US" dirty="0" err="1"/>
              <a:t>paddleX</a:t>
            </a:r>
            <a:r>
              <a:rPr lang="ko-KR" altLang="en-US" dirty="0"/>
              <a:t>) &gt;= 6.66){</a:t>
            </a:r>
          </a:p>
          <a:p>
            <a:r>
              <a:rPr lang="ko-KR" altLang="en-US" dirty="0"/>
              <a:t>                    </a:t>
            </a:r>
            <a:r>
              <a:rPr lang="ko-KR" altLang="en-US" dirty="0" err="1"/>
              <a:t>dx</a:t>
            </a:r>
            <a:r>
              <a:rPr lang="ko-KR" altLang="en-US" dirty="0"/>
              <a:t> = -</a:t>
            </a:r>
            <a:r>
              <a:rPr lang="ko-KR" altLang="en-US" dirty="0" err="1"/>
              <a:t>ballSpeed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                </a:t>
            </a:r>
            <a:r>
              <a:rPr lang="ko-KR" altLang="en-US" dirty="0" err="1"/>
              <a:t>dx</a:t>
            </a:r>
            <a:r>
              <a:rPr lang="ko-KR" altLang="en-US" dirty="0"/>
              <a:t> = </a:t>
            </a:r>
            <a:r>
              <a:rPr lang="ko-KR" altLang="en-US" dirty="0" err="1"/>
              <a:t>dx</a:t>
            </a:r>
            <a:r>
              <a:rPr lang="ko-KR" altLang="en-US" dirty="0"/>
              <a:t> * 1.3;</a:t>
            </a:r>
          </a:p>
          <a:p>
            <a:r>
              <a:rPr lang="ko-KR" altLang="en-US" dirty="0"/>
              <a:t>                    </a:t>
            </a:r>
            <a:r>
              <a:rPr lang="ko-KR" altLang="en-US" dirty="0" err="1"/>
              <a:t>dy</a:t>
            </a:r>
            <a:r>
              <a:rPr lang="ko-KR" altLang="en-US" dirty="0"/>
              <a:t> = </a:t>
            </a:r>
            <a:r>
              <a:rPr lang="ko-KR" altLang="en-US" dirty="0" err="1"/>
              <a:t>dy</a:t>
            </a:r>
            <a:r>
              <a:rPr lang="ko-KR" altLang="en-US" dirty="0"/>
              <a:t> / 1.25</a:t>
            </a:r>
            <a:r>
              <a:rPr lang="ko-KR" altLang="en-US" dirty="0" smtClean="0"/>
              <a:t>;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속도와 속도로 인한 각도 변경</a:t>
            </a:r>
            <a:endParaRPr lang="ko-KR" altLang="en-US" dirty="0">
              <a:solidFill>
                <a:srgbClr val="92D050"/>
              </a:solidFill>
            </a:endParaRPr>
          </a:p>
          <a:p>
            <a:r>
              <a:rPr lang="ko-KR" altLang="en-US" dirty="0"/>
              <a:t>}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800070" y="4918339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758794" y="4128415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8974966" y="4326957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9171265" y="4517647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9364358" y="4697683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9898795" y="4583612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395051" y="4432948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9936239" y="4218403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9461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10. AUTO</a:t>
            </a:r>
            <a:r>
              <a:rPr lang="en-US" altLang="ko-KR" sz="1200" dirty="0"/>
              <a:t>, TURBO, RESET, NEXT </a:t>
            </a:r>
            <a:r>
              <a:rPr lang="ko-KR" altLang="en-US" sz="1200" dirty="0"/>
              <a:t>관리자 명령어 구현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플레이어가 순수 공을 받아 </a:t>
              </a:r>
              <a:r>
                <a:rPr lang="ko-KR" altLang="en-US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쳐야함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Auto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모드를 켤 시 패들이 자동으로 공을 받아 침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2" name="타원 31"/>
          <p:cNvSpPr/>
          <p:nvPr/>
        </p:nvSpPr>
        <p:spPr>
          <a:xfrm>
            <a:off x="2071815" y="3049299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50151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969124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35501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729541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2203655" y="19957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1969124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2280503" y="3243675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2489191" y="3452030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2697879" y="3660718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2914284" y="3869406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3126714" y="4073680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3343472" y="4279985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187646" y="4304921"/>
            <a:ext cx="772976" cy="171885"/>
          </a:xfrm>
          <a:prstGeom prst="rect">
            <a:avLst/>
          </a:prstGeom>
          <a:solidFill>
            <a:srgbClr val="3B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538974" y="4306699"/>
            <a:ext cx="772976" cy="17188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894015" y="4308443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>
            <a:off x="8377361" y="1669774"/>
            <a:ext cx="3011556" cy="3011556"/>
            <a:chOff x="546652" y="1669774"/>
            <a:chExt cx="3011556" cy="3011556"/>
          </a:xfrm>
        </p:grpSpPr>
        <p:sp>
          <p:nvSpPr>
            <p:cNvPr id="98" name="직사각형 97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00" name="타원 99"/>
          <p:cNvSpPr/>
          <p:nvPr/>
        </p:nvSpPr>
        <p:spPr>
          <a:xfrm>
            <a:off x="9653134" y="3049299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9082829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9550443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1001682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9310860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9784974" y="19957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9550443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/>
          <p:cNvSpPr/>
          <p:nvPr/>
        </p:nvSpPr>
        <p:spPr>
          <a:xfrm>
            <a:off x="9861822" y="3243675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/>
          <p:cNvSpPr/>
          <p:nvPr/>
        </p:nvSpPr>
        <p:spPr>
          <a:xfrm>
            <a:off x="10070510" y="3452030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10279198" y="3660718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/>
          <p:cNvSpPr/>
          <p:nvPr/>
        </p:nvSpPr>
        <p:spPr>
          <a:xfrm>
            <a:off x="10495603" y="3869406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/>
          <p:cNvSpPr/>
          <p:nvPr/>
        </p:nvSpPr>
        <p:spPr>
          <a:xfrm>
            <a:off x="10708033" y="4081993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/>
          <p:cNvSpPr/>
          <p:nvPr/>
        </p:nvSpPr>
        <p:spPr>
          <a:xfrm>
            <a:off x="10920198" y="3864992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9153686" y="4288259"/>
            <a:ext cx="772976" cy="164053"/>
          </a:xfrm>
          <a:prstGeom prst="rect">
            <a:avLst/>
          </a:prstGeom>
          <a:solidFill>
            <a:srgbClr val="3B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9720071" y="4288259"/>
            <a:ext cx="772976" cy="1640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10383542" y="4286027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526928" y="3940233"/>
            <a:ext cx="1189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AUTO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7205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10. AUTO, TURBO, RESET, NEXT </a:t>
            </a:r>
            <a:r>
              <a:rPr lang="ko-KR" altLang="en-US" sz="1200" dirty="0"/>
              <a:t>관리자 명령어 구현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10347"/>
            <a:ext cx="10168445" cy="3367739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/>
          <p:cNvSpPr/>
          <p:nvPr/>
        </p:nvSpPr>
        <p:spPr>
          <a:xfrm>
            <a:off x="9067908" y="3885770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9276596" y="4080146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9485284" y="4288501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9693972" y="4497189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910377" y="4705877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122807" y="4918464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334972" y="4701463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568460" y="5124730"/>
            <a:ext cx="772976" cy="164053"/>
          </a:xfrm>
          <a:prstGeom prst="rect">
            <a:avLst/>
          </a:prstGeom>
          <a:solidFill>
            <a:srgbClr val="3B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9134845" y="5124730"/>
            <a:ext cx="772976" cy="1640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798316" y="5122498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8111580" y="4661949"/>
            <a:ext cx="1189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AUTO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83268" y="249748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aPressed</a:t>
            </a:r>
            <a:r>
              <a:rPr lang="ko-KR" altLang="en-US" dirty="0"/>
              <a:t>){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y</a:t>
            </a:r>
            <a:r>
              <a:rPr lang="ko-KR" altLang="en-US" dirty="0"/>
              <a:t> &gt; </a:t>
            </a:r>
            <a:r>
              <a:rPr lang="ko-KR" altLang="en-US" dirty="0" err="1"/>
              <a:t>canvas.height</a:t>
            </a:r>
            <a:r>
              <a:rPr lang="ko-KR" altLang="en-US" dirty="0"/>
              <a:t> - 40)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paddleX</a:t>
            </a:r>
            <a:r>
              <a:rPr lang="ko-KR" altLang="en-US" dirty="0"/>
              <a:t> = </a:t>
            </a:r>
            <a:r>
              <a:rPr lang="ko-KR" altLang="en-US" dirty="0" err="1"/>
              <a:t>x</a:t>
            </a:r>
            <a:r>
              <a:rPr lang="ko-KR" altLang="en-US" dirty="0"/>
              <a:t> - </a:t>
            </a:r>
            <a:r>
              <a:rPr lang="ko-KR" altLang="en-US" dirty="0" err="1"/>
              <a:t>getRandomInt</a:t>
            </a:r>
            <a:r>
              <a:rPr lang="ko-KR" altLang="en-US" dirty="0"/>
              <a:t>(1 , </a:t>
            </a:r>
            <a:r>
              <a:rPr lang="ko-KR" altLang="en-US" dirty="0" err="1"/>
              <a:t>paddleWidth</a:t>
            </a:r>
            <a:r>
              <a:rPr lang="ko-KR" altLang="en-US" dirty="0"/>
              <a:t>);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itemPosY</a:t>
            </a:r>
            <a:r>
              <a:rPr lang="ko-KR" altLang="en-US" dirty="0"/>
              <a:t> &gt; </a:t>
            </a:r>
            <a:r>
              <a:rPr lang="ko-KR" altLang="en-US" dirty="0" err="1"/>
              <a:t>canvas.height</a:t>
            </a:r>
            <a:r>
              <a:rPr lang="ko-KR" altLang="en-US" dirty="0"/>
              <a:t> - 40 &amp;&amp; </a:t>
            </a:r>
            <a:r>
              <a:rPr lang="ko-KR" altLang="en-US" dirty="0" err="1"/>
              <a:t>itemPosY</a:t>
            </a:r>
            <a:r>
              <a:rPr lang="ko-KR" altLang="en-US" dirty="0"/>
              <a:t> &lt; </a:t>
            </a:r>
            <a:r>
              <a:rPr lang="ko-KR" altLang="en-US" dirty="0" err="1"/>
              <a:t>canvas.height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paddleX</a:t>
            </a:r>
            <a:r>
              <a:rPr lang="ko-KR" altLang="en-US" dirty="0"/>
              <a:t> = </a:t>
            </a:r>
            <a:r>
              <a:rPr lang="ko-KR" altLang="en-US" dirty="0" err="1"/>
              <a:t>itemPosX</a:t>
            </a:r>
            <a:r>
              <a:rPr lang="ko-KR" altLang="en-US" dirty="0"/>
              <a:t> - </a:t>
            </a:r>
            <a:r>
              <a:rPr lang="ko-KR" altLang="en-US" dirty="0" err="1"/>
              <a:t>getRandomInt</a:t>
            </a:r>
            <a:r>
              <a:rPr lang="ko-KR" altLang="en-US" dirty="0"/>
              <a:t>(1 , </a:t>
            </a:r>
            <a:r>
              <a:rPr lang="ko-KR" altLang="en-US" dirty="0" err="1"/>
              <a:t>paddleWidth</a:t>
            </a:r>
            <a:r>
              <a:rPr lang="ko-KR" altLang="en-US" dirty="0"/>
              <a:t>);</a:t>
            </a:r>
          </a:p>
          <a:p>
            <a:r>
              <a:rPr lang="ko-KR" altLang="en-US" dirty="0" smtClean="0"/>
              <a:t>} </a:t>
            </a:r>
            <a:r>
              <a:rPr lang="en-US" altLang="ko-KR" dirty="0" smtClean="0"/>
              <a:t>// </a:t>
            </a:r>
            <a:r>
              <a:rPr lang="en-US" altLang="ko-KR" dirty="0" smtClean="0">
                <a:solidFill>
                  <a:srgbClr val="92D050"/>
                </a:solidFill>
              </a:rPr>
              <a:t>‘a’</a:t>
            </a:r>
            <a:r>
              <a:rPr lang="ko-KR" altLang="en-US" dirty="0" smtClean="0">
                <a:solidFill>
                  <a:srgbClr val="92D050"/>
                </a:solidFill>
              </a:rPr>
              <a:t>키가 입력되면 오토 모드 </a:t>
            </a:r>
            <a:r>
              <a:rPr lang="en-US" altLang="ko-KR" dirty="0" smtClean="0">
                <a:solidFill>
                  <a:srgbClr val="92D050"/>
                </a:solidFill>
              </a:rPr>
              <a:t>on / off</a:t>
            </a:r>
            <a:endParaRPr lang="ko-KR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711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600" dirty="0" smtClean="0">
                  <a:solidFill>
                    <a:srgbClr val="FF0000"/>
                  </a:solidFill>
                </a:rPr>
                <a:t>X</a:t>
              </a:r>
              <a:endParaRPr lang="ko-KR" altLang="en-US" sz="16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11. </a:t>
            </a:r>
            <a:r>
              <a:rPr lang="ko-KR" altLang="en-US" sz="1200" dirty="0" smtClean="0"/>
              <a:t>속도에 따른 점수 배율 조절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점수 보너스가 없는 기존 게임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907941"/>
            <a:chOff x="685640" y="4524314"/>
            <a:chExt cx="2047355" cy="907941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공의 속도에 따라 점수 보너스 상태가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됨</a:t>
              </a: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죽지 않고 벽돌을 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번 때릴 때마다 점수가 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점씩 추가</a:t>
              </a: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단단한 블록을 타격 시 더 많은 점수 획득</a:t>
              </a: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7" name="직사각형 2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892" y="4215470"/>
            <a:ext cx="862567" cy="25911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555" y="3967832"/>
            <a:ext cx="149988" cy="149988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8533642" y="1821158"/>
            <a:ext cx="2709246" cy="205893"/>
            <a:chOff x="8533642" y="1821158"/>
            <a:chExt cx="2709246" cy="205893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3642" y="1821158"/>
              <a:ext cx="460729" cy="203317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1537" y="1821158"/>
              <a:ext cx="460729" cy="203317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3953" y="1823734"/>
              <a:ext cx="460729" cy="203317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1848" y="1821158"/>
              <a:ext cx="460729" cy="203317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4264" y="1821158"/>
              <a:ext cx="460729" cy="203317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2159" y="1821158"/>
              <a:ext cx="460729" cy="203317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8535552" y="2024475"/>
            <a:ext cx="2709246" cy="205893"/>
            <a:chOff x="8533642" y="1821158"/>
            <a:chExt cx="2709246" cy="205893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3642" y="1821158"/>
              <a:ext cx="460729" cy="203317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1537" y="1821158"/>
              <a:ext cx="460729" cy="203317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3953" y="1823734"/>
              <a:ext cx="460729" cy="203317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1848" y="1821158"/>
              <a:ext cx="460729" cy="20331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4264" y="1821158"/>
              <a:ext cx="460729" cy="203317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2159" y="1821158"/>
              <a:ext cx="460729" cy="203317"/>
            </a:xfrm>
            <a:prstGeom prst="rect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8541257" y="2230023"/>
            <a:ext cx="2709246" cy="205893"/>
            <a:chOff x="8533642" y="1821158"/>
            <a:chExt cx="2709246" cy="205893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3642" y="1821158"/>
              <a:ext cx="460729" cy="203317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1537" y="1821158"/>
              <a:ext cx="460729" cy="203317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3953" y="1823734"/>
              <a:ext cx="460729" cy="203317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1848" y="1821158"/>
              <a:ext cx="460729" cy="203317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4264" y="1821158"/>
              <a:ext cx="460729" cy="203317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2159" y="1821158"/>
              <a:ext cx="460729" cy="203317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8979848" y="3054701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SCORE X 3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1970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11. </a:t>
            </a:r>
            <a:r>
              <a:rPr lang="ko-KR" altLang="en-US" sz="1200" dirty="0"/>
              <a:t>속도에 따른 점수 배율 </a:t>
            </a:r>
            <a:r>
              <a:rPr lang="ko-KR" altLang="en-US" sz="1200" dirty="0" smtClean="0"/>
              <a:t>조절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629127" y="2324701"/>
            <a:ext cx="6096000" cy="261610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/>
              <a:t>if ((dx &gt; 16 || </a:t>
            </a:r>
            <a:r>
              <a:rPr lang="en-US" altLang="ko-KR" sz="1600" dirty="0" err="1"/>
              <a:t>dy</a:t>
            </a:r>
            <a:r>
              <a:rPr lang="en-US" altLang="ko-KR" sz="1600" dirty="0"/>
              <a:t> &gt; 16 || dx &lt; -16 || </a:t>
            </a:r>
            <a:r>
              <a:rPr lang="en-US" altLang="ko-KR" sz="1600" dirty="0" err="1"/>
              <a:t>dy</a:t>
            </a:r>
            <a:r>
              <a:rPr lang="en-US" altLang="ko-KR" sz="1600" dirty="0"/>
              <a:t> &lt; -16) &amp;&amp; (dx &lt; 16 || </a:t>
            </a:r>
            <a:r>
              <a:rPr lang="en-US" altLang="ko-KR" sz="1600" dirty="0" err="1"/>
              <a:t>dy</a:t>
            </a:r>
            <a:r>
              <a:rPr lang="en-US" altLang="ko-KR" sz="1600" dirty="0"/>
              <a:t> &lt; 16 || dx &gt; -16 || </a:t>
            </a:r>
            <a:r>
              <a:rPr lang="en-US" altLang="ko-KR" sz="1600" dirty="0" err="1"/>
              <a:t>dy</a:t>
            </a:r>
            <a:r>
              <a:rPr lang="en-US" altLang="ko-KR" sz="1600" dirty="0"/>
              <a:t> &gt; -16)) {</a:t>
            </a:r>
          </a:p>
          <a:p>
            <a:r>
              <a:rPr lang="en-US" altLang="ko-KR" sz="1600" dirty="0"/>
              <a:t>            score += </a:t>
            </a:r>
            <a:r>
              <a:rPr lang="en-US" altLang="ko-KR" sz="1600" dirty="0" err="1"/>
              <a:t>getScore</a:t>
            </a:r>
            <a:r>
              <a:rPr lang="en-US" altLang="ko-KR" sz="1600" dirty="0"/>
              <a:t> * 3;</a:t>
            </a:r>
          </a:p>
          <a:p>
            <a:r>
              <a:rPr lang="en-US" altLang="ko-KR" sz="1600" dirty="0" smtClean="0"/>
              <a:t>}</a:t>
            </a:r>
            <a:endParaRPr lang="en-US" altLang="ko-KR" sz="1600" dirty="0"/>
          </a:p>
          <a:p>
            <a:r>
              <a:rPr lang="en-US" altLang="ko-KR" sz="1600" dirty="0" smtClean="0"/>
              <a:t>if </a:t>
            </a:r>
            <a:r>
              <a:rPr lang="en-US" altLang="ko-KR" sz="1600" dirty="0"/>
              <a:t>((dx &gt; 12 || </a:t>
            </a:r>
            <a:r>
              <a:rPr lang="en-US" altLang="ko-KR" sz="1600" dirty="0" err="1"/>
              <a:t>dy</a:t>
            </a:r>
            <a:r>
              <a:rPr lang="en-US" altLang="ko-KR" sz="1600" dirty="0"/>
              <a:t> &gt; 12 || dx &lt; -12 || </a:t>
            </a:r>
            <a:r>
              <a:rPr lang="en-US" altLang="ko-KR" sz="1600" dirty="0" err="1"/>
              <a:t>dy</a:t>
            </a:r>
            <a:r>
              <a:rPr lang="en-US" altLang="ko-KR" sz="1600" dirty="0"/>
              <a:t> &lt; -12) &amp;&amp; (dx &lt; 12 || </a:t>
            </a:r>
            <a:r>
              <a:rPr lang="en-US" altLang="ko-KR" sz="1600" dirty="0" err="1"/>
              <a:t>dy</a:t>
            </a:r>
            <a:r>
              <a:rPr lang="en-US" altLang="ko-KR" sz="1600" dirty="0"/>
              <a:t> &lt; 12 || dx &gt; -12 || </a:t>
            </a:r>
            <a:r>
              <a:rPr lang="en-US" altLang="ko-KR" sz="1600" dirty="0" err="1"/>
              <a:t>dy</a:t>
            </a:r>
            <a:r>
              <a:rPr lang="en-US" altLang="ko-KR" sz="1600" dirty="0"/>
              <a:t> &gt; -12)) {</a:t>
            </a:r>
          </a:p>
          <a:p>
            <a:r>
              <a:rPr lang="en-US" altLang="ko-KR" sz="1600" dirty="0"/>
              <a:t>            score += </a:t>
            </a:r>
            <a:r>
              <a:rPr lang="en-US" altLang="ko-KR" sz="1600" dirty="0" err="1"/>
              <a:t>getScore</a:t>
            </a:r>
            <a:r>
              <a:rPr lang="en-US" altLang="ko-KR" sz="1600" dirty="0"/>
              <a:t> * 2;</a:t>
            </a:r>
          </a:p>
          <a:p>
            <a:r>
              <a:rPr lang="en-US" altLang="ko-KR" sz="1600" dirty="0" smtClean="0"/>
              <a:t>}</a:t>
            </a:r>
            <a:endParaRPr lang="en-US" altLang="ko-KR" sz="1600" dirty="0"/>
          </a:p>
          <a:p>
            <a:r>
              <a:rPr lang="en-US" altLang="ko-KR" sz="1600" dirty="0" smtClean="0"/>
              <a:t>if </a:t>
            </a:r>
            <a:r>
              <a:rPr lang="en-US" altLang="ko-KR" sz="1600" dirty="0"/>
              <a:t>(dx &lt; 12 || </a:t>
            </a:r>
            <a:r>
              <a:rPr lang="en-US" altLang="ko-KR" sz="1600" dirty="0" err="1"/>
              <a:t>dy</a:t>
            </a:r>
            <a:r>
              <a:rPr lang="en-US" altLang="ko-KR" sz="1600" dirty="0"/>
              <a:t> &lt; 12 || dx &gt; -12 || </a:t>
            </a:r>
            <a:r>
              <a:rPr lang="en-US" altLang="ko-KR" sz="1600" dirty="0" err="1"/>
              <a:t>dy</a:t>
            </a:r>
            <a:r>
              <a:rPr lang="en-US" altLang="ko-KR" sz="1600" dirty="0"/>
              <a:t> &gt; -12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r>
              <a:rPr lang="en-US" altLang="ko-KR" sz="1600" dirty="0"/>
              <a:t>            score += </a:t>
            </a:r>
            <a:r>
              <a:rPr lang="en-US" altLang="ko-KR" sz="1600" dirty="0" err="1"/>
              <a:t>getScore</a:t>
            </a:r>
            <a:r>
              <a:rPr lang="en-US" altLang="ko-KR" sz="1600" dirty="0" smtClean="0"/>
              <a:t>;</a:t>
            </a:r>
            <a:endParaRPr lang="en-US" altLang="ko-KR" sz="1600" dirty="0"/>
          </a:p>
        </p:txBody>
      </p:sp>
      <p:grpSp>
        <p:nvGrpSpPr>
          <p:cNvPr id="43" name="그룹 42"/>
          <p:cNvGrpSpPr/>
          <p:nvPr/>
        </p:nvGrpSpPr>
        <p:grpSpPr>
          <a:xfrm>
            <a:off x="7725127" y="2126974"/>
            <a:ext cx="3011556" cy="3011556"/>
            <a:chOff x="546652" y="1669774"/>
            <a:chExt cx="3011556" cy="3011556"/>
          </a:xfrm>
        </p:grpSpPr>
        <p:sp>
          <p:nvSpPr>
            <p:cNvPr id="44" name="직사각형 43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682" y="2278358"/>
            <a:ext cx="2696444" cy="27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058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자유형: 도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46042 w 12192000"/>
              <a:gd name="connsiteY0" fmla="*/ 672755 h 6858000"/>
              <a:gd name="connsiteX1" fmla="*/ 646042 w 12192000"/>
              <a:gd name="connsiteY1" fmla="*/ 6185245 h 6858000"/>
              <a:gd name="connsiteX2" fmla="*/ 11539330 w 12192000"/>
              <a:gd name="connsiteY2" fmla="*/ 6185245 h 6858000"/>
              <a:gd name="connsiteX3" fmla="*/ 11539330 w 12192000"/>
              <a:gd name="connsiteY3" fmla="*/ 67275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6042" y="672755"/>
                </a:moveTo>
                <a:lnTo>
                  <a:pt x="646042" y="6185245"/>
                </a:lnTo>
                <a:lnTo>
                  <a:pt x="11539330" y="6185245"/>
                </a:lnTo>
                <a:lnTo>
                  <a:pt x="11539330" y="67275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01959" y="0"/>
            <a:ext cx="133241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chemeClr val="accent3">
                    <a:lumMod val="20000"/>
                    <a:lumOff val="80000"/>
                    <a:alpha val="90000"/>
                  </a:schemeClr>
                </a:solidFill>
              </a:rPr>
              <a:t>G</a:t>
            </a:r>
            <a:endParaRPr lang="ko-KR" altLang="en-US" sz="11500" dirty="0">
              <a:solidFill>
                <a:schemeClr val="accent3">
                  <a:lumMod val="20000"/>
                  <a:lumOff val="80000"/>
                  <a:alpha val="9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6961" y="1005450"/>
            <a:ext cx="53732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accent4"/>
                </a:solidFill>
              </a:rPr>
              <a:t>I</a:t>
            </a:r>
            <a:endParaRPr lang="ko-KR" altLang="en-US" sz="115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681" y="3872947"/>
            <a:ext cx="115448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accent3">
                    <a:lumMod val="20000"/>
                    <a:lumOff val="80000"/>
                    <a:alpha val="90000"/>
                  </a:schemeClr>
                </a:solidFill>
              </a:rPr>
              <a:t>A</a:t>
            </a:r>
            <a:endParaRPr lang="ko-KR" altLang="en-US" sz="11500" dirty="0">
              <a:solidFill>
                <a:schemeClr val="accent3">
                  <a:lumMod val="20000"/>
                  <a:lumOff val="80000"/>
                  <a:alpha val="9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64288" y="5287616"/>
            <a:ext cx="14125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accent3">
                    <a:lumMod val="20000"/>
                    <a:lumOff val="80000"/>
                    <a:alpha val="90000"/>
                  </a:schemeClr>
                </a:solidFill>
              </a:rPr>
              <a:t>M</a:t>
            </a:r>
            <a:endParaRPr lang="ko-KR" altLang="en-US" sz="11500" dirty="0">
              <a:solidFill>
                <a:schemeClr val="accent3">
                  <a:lumMod val="20000"/>
                  <a:lumOff val="80000"/>
                  <a:alpha val="9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17794" y="5141784"/>
            <a:ext cx="116891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accent3">
                    <a:lumMod val="20000"/>
                    <a:lumOff val="80000"/>
                    <a:alpha val="90000"/>
                  </a:schemeClr>
                </a:solidFill>
              </a:rPr>
              <a:t>E</a:t>
            </a:r>
            <a:endParaRPr lang="ko-KR" altLang="en-US" sz="11500" dirty="0">
              <a:solidFill>
                <a:schemeClr val="accent3">
                  <a:lumMod val="20000"/>
                  <a:lumOff val="80000"/>
                  <a:alpha val="9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57449" y="2594678"/>
            <a:ext cx="2686252" cy="2686252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77" y="2755964"/>
            <a:ext cx="2210585" cy="23636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432883" y="1275580"/>
            <a:ext cx="3183836" cy="3183836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07201" y="3208179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chemeClr val="accent6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休息</a:t>
            </a:r>
          </a:p>
        </p:txBody>
      </p:sp>
    </p:spTree>
    <p:extLst>
      <p:ext uri="{BB962C8B-B14F-4D97-AF65-F5344CB8AC3E}">
        <p14:creationId xmlns:p14="http://schemas.microsoft.com/office/powerpoint/2010/main" val="9759270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12. </a:t>
            </a:r>
            <a:r>
              <a:rPr lang="ko-KR" altLang="en-US" sz="1200" dirty="0" smtClean="0"/>
              <a:t>비정상적인 공의 속도를 처리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속도 변화가 없이 일정함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공의 속도가 너무 느리거나 빨라질 경우 수치 조절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55" name="직사각형 5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7" name="타원 56"/>
          <p:cNvSpPr/>
          <p:nvPr/>
        </p:nvSpPr>
        <p:spPr>
          <a:xfrm>
            <a:off x="2071815" y="3049299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50151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969124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435501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1729541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03655" y="19957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1969124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2280503" y="3243675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2489191" y="3452030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2697879" y="3660718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2914284" y="3869406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3126714" y="4081993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3346209" y="3864992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799555" y="4294347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/>
          <p:cNvGrpSpPr/>
          <p:nvPr/>
        </p:nvGrpSpPr>
        <p:grpSpPr>
          <a:xfrm>
            <a:off x="8384402" y="1669774"/>
            <a:ext cx="3011556" cy="3011556"/>
            <a:chOff x="546652" y="1669774"/>
            <a:chExt cx="3011556" cy="3011556"/>
          </a:xfrm>
        </p:grpSpPr>
        <p:sp>
          <p:nvSpPr>
            <p:cNvPr id="74" name="직사각형 73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6" name="타원 75"/>
          <p:cNvSpPr/>
          <p:nvPr/>
        </p:nvSpPr>
        <p:spPr>
          <a:xfrm>
            <a:off x="8771989" y="2338053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908987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9557484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10023861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9317901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9792015" y="19957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9557484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9058150" y="2616033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9482375" y="2987095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9973165" y="3422976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745887" y="4096233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1032658" y="3835259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0745887" y="3532126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0389703" y="4308443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9913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12. </a:t>
            </a:r>
            <a:r>
              <a:rPr lang="ko-KR" altLang="en-US" sz="1200" dirty="0"/>
              <a:t>비정상적인 공의 속도를 처리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722938" y="2470851"/>
            <a:ext cx="21712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dx</a:t>
            </a:r>
            <a:r>
              <a:rPr lang="ko-KR" altLang="en-US" dirty="0"/>
              <a:t> &gt; 0 &amp;&amp; </a:t>
            </a:r>
            <a:r>
              <a:rPr lang="ko-KR" altLang="en-US" dirty="0" err="1"/>
              <a:t>dx</a:t>
            </a:r>
            <a:r>
              <a:rPr lang="ko-KR" altLang="en-US" dirty="0"/>
              <a:t> &lt; 5)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dx</a:t>
            </a:r>
            <a:r>
              <a:rPr lang="ko-KR" altLang="en-US" dirty="0"/>
              <a:t> = 5;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dx</a:t>
            </a:r>
            <a:r>
              <a:rPr lang="ko-KR" altLang="en-US" dirty="0"/>
              <a:t> &gt; -5 &amp;&amp; </a:t>
            </a:r>
            <a:r>
              <a:rPr lang="ko-KR" altLang="en-US" dirty="0" err="1"/>
              <a:t>dx</a:t>
            </a:r>
            <a:r>
              <a:rPr lang="ko-KR" altLang="en-US" dirty="0"/>
              <a:t> &lt; 0)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dx</a:t>
            </a:r>
            <a:r>
              <a:rPr lang="ko-KR" altLang="en-US" dirty="0"/>
              <a:t> = -5;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dy</a:t>
            </a:r>
            <a:r>
              <a:rPr lang="ko-KR" altLang="en-US" dirty="0"/>
              <a:t> &gt; 0 &amp;&amp; </a:t>
            </a:r>
            <a:r>
              <a:rPr lang="ko-KR" altLang="en-US" dirty="0" err="1"/>
              <a:t>dy</a:t>
            </a:r>
            <a:r>
              <a:rPr lang="ko-KR" altLang="en-US" dirty="0"/>
              <a:t> &lt; 5)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dy</a:t>
            </a:r>
            <a:r>
              <a:rPr lang="ko-KR" altLang="en-US" dirty="0"/>
              <a:t> = 5;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dy</a:t>
            </a:r>
            <a:r>
              <a:rPr lang="ko-KR" altLang="en-US" dirty="0"/>
              <a:t> &gt; -5 &amp;&amp; </a:t>
            </a:r>
            <a:r>
              <a:rPr lang="ko-KR" altLang="en-US" dirty="0" err="1"/>
              <a:t>dy</a:t>
            </a:r>
            <a:r>
              <a:rPr lang="ko-KR" altLang="en-US" dirty="0"/>
              <a:t> &lt; 0)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dy</a:t>
            </a:r>
            <a:r>
              <a:rPr lang="ko-KR" altLang="en-US" dirty="0"/>
              <a:t> = -5</a:t>
            </a:r>
            <a:r>
              <a:rPr lang="ko-KR" altLang="en-US" dirty="0" smtClean="0"/>
              <a:t>;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15822" y="2470851"/>
            <a:ext cx="15930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dx</a:t>
            </a:r>
            <a:r>
              <a:rPr lang="ko-KR" altLang="en-US" dirty="0"/>
              <a:t> &gt; 30)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dx</a:t>
            </a:r>
            <a:r>
              <a:rPr lang="ko-KR" altLang="en-US" dirty="0"/>
              <a:t> = 30;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dx</a:t>
            </a:r>
            <a:r>
              <a:rPr lang="ko-KR" altLang="en-US" dirty="0"/>
              <a:t> &lt; -30)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dx</a:t>
            </a:r>
            <a:r>
              <a:rPr lang="ko-KR" altLang="en-US" dirty="0"/>
              <a:t> = -30;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dy</a:t>
            </a:r>
            <a:r>
              <a:rPr lang="ko-KR" altLang="en-US" dirty="0"/>
              <a:t> &gt; 30)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dy</a:t>
            </a:r>
            <a:r>
              <a:rPr lang="ko-KR" altLang="en-US" dirty="0"/>
              <a:t> = 30;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dy</a:t>
            </a:r>
            <a:r>
              <a:rPr lang="ko-KR" altLang="en-US" dirty="0"/>
              <a:t> &lt; -30)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dy</a:t>
            </a:r>
            <a:r>
              <a:rPr lang="ko-KR" altLang="en-US" dirty="0"/>
              <a:t> = -30;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7765106" y="2126974"/>
            <a:ext cx="3011556" cy="3011556"/>
            <a:chOff x="546652" y="1669774"/>
            <a:chExt cx="3011556" cy="3011556"/>
          </a:xfrm>
        </p:grpSpPr>
        <p:sp>
          <p:nvSpPr>
            <p:cNvPr id="42" name="직사각형 41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1" name="타원 70"/>
          <p:cNvSpPr/>
          <p:nvPr/>
        </p:nvSpPr>
        <p:spPr>
          <a:xfrm>
            <a:off x="8152693" y="2795253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8470574" y="22783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8938188" y="22783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9404565" y="22783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8698605" y="24534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9172719" y="24529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8938188" y="26289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8438854" y="3073233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8863079" y="3444295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9353869" y="3880176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10126591" y="4553433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10413362" y="4292459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10126591" y="3989326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9770407" y="4765643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655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13. </a:t>
            </a:r>
            <a:r>
              <a:rPr lang="ko-KR" altLang="en-US" sz="1200" dirty="0" smtClean="0"/>
              <a:t>게임 엔딩 추가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alert()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를 통한 </a:t>
              </a:r>
              <a:r>
                <a:rPr lang="ko-KR" altLang="en-US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클리어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메시지 호출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엔딩 씬 추가 및 게임 스코어 확인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재시작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버튼 활성화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7" name="직사각형 2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54" name="그림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954" y="1821159"/>
            <a:ext cx="2696444" cy="2715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5" y="1829673"/>
            <a:ext cx="2682656" cy="270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309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13. </a:t>
            </a:r>
            <a:r>
              <a:rPr lang="ko-KR" altLang="en-US" sz="1200" dirty="0"/>
              <a:t>게임 엔딩 추가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1636526"/>
            <a:ext cx="10168445" cy="4257379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566" y="1850535"/>
            <a:ext cx="2810172" cy="382936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511346" y="1918555"/>
            <a:ext cx="603661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function</a:t>
            </a:r>
            <a:r>
              <a:rPr lang="ko-KR" altLang="en-US" sz="1600" dirty="0"/>
              <a:t> drawBackground6() {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ctx.beginPath</a:t>
            </a:r>
            <a:r>
              <a:rPr lang="ko-KR" altLang="en-US" sz="1600" dirty="0"/>
              <a:t>();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ctx.drawImage</a:t>
            </a:r>
            <a:r>
              <a:rPr lang="ko-KR" altLang="en-US" sz="1600" dirty="0"/>
              <a:t>(</a:t>
            </a:r>
            <a:r>
              <a:rPr lang="ko-KR" altLang="en-US" sz="1600" dirty="0" err="1"/>
              <a:t>imgGameEnding</a:t>
            </a:r>
            <a:r>
              <a:rPr lang="ko-KR" altLang="en-US" sz="1600" dirty="0"/>
              <a:t>[</a:t>
            </a:r>
            <a:r>
              <a:rPr lang="ko-KR" altLang="en-US" sz="1600" dirty="0" err="1"/>
              <a:t>Math.floor</a:t>
            </a:r>
            <a:r>
              <a:rPr lang="ko-KR" altLang="en-US" sz="1600" dirty="0"/>
              <a:t>(</a:t>
            </a:r>
            <a:r>
              <a:rPr lang="ko-KR" altLang="en-US" sz="1600" dirty="0" err="1"/>
              <a:t>time</a:t>
            </a:r>
            <a:r>
              <a:rPr lang="ko-KR" altLang="en-US" sz="1600" dirty="0"/>
              <a:t> / 3) % 31], 0, 0, </a:t>
            </a:r>
            <a:r>
              <a:rPr lang="ko-KR" altLang="en-US" sz="1600" dirty="0" err="1"/>
              <a:t>canvas.width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canvas.height</a:t>
            </a:r>
            <a:r>
              <a:rPr lang="ko-KR" altLang="en-US" sz="1600" dirty="0"/>
              <a:t>);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ctx.fillStyle</a:t>
            </a:r>
            <a:r>
              <a:rPr lang="ko-KR" altLang="en-US" sz="1600" dirty="0"/>
              <a:t> = "</a:t>
            </a:r>
            <a:r>
              <a:rPr lang="ko-KR" altLang="en-US" sz="1600" dirty="0" err="1"/>
              <a:t>rgb</a:t>
            </a:r>
            <a:r>
              <a:rPr lang="ko-KR" altLang="en-US" sz="1600" dirty="0"/>
              <a:t>(255,249,248)";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ctx.font</a:t>
            </a:r>
            <a:r>
              <a:rPr lang="ko-KR" altLang="en-US" sz="1600" dirty="0"/>
              <a:t> = '90px </a:t>
            </a:r>
            <a:r>
              <a:rPr lang="ko-KR" altLang="en-US" sz="1600" dirty="0" err="1"/>
              <a:t>Fantasy</a:t>
            </a:r>
            <a:r>
              <a:rPr lang="ko-KR" altLang="en-US" sz="1600" dirty="0"/>
              <a:t>';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ctx.textBaseline</a:t>
            </a:r>
            <a:r>
              <a:rPr lang="ko-KR" altLang="en-US" sz="1600" dirty="0"/>
              <a:t> = "</a:t>
            </a:r>
            <a:r>
              <a:rPr lang="ko-KR" altLang="en-US" sz="1600" dirty="0" err="1"/>
              <a:t>top</a:t>
            </a:r>
            <a:r>
              <a:rPr lang="ko-KR" altLang="en-US" sz="1600" dirty="0"/>
              <a:t>";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ctx.fillText</a:t>
            </a:r>
            <a:r>
              <a:rPr lang="ko-KR" altLang="en-US" sz="1600" dirty="0"/>
              <a:t>("</a:t>
            </a:r>
            <a:r>
              <a:rPr lang="ko-KR" altLang="en-US" sz="1600" dirty="0" err="1"/>
              <a:t>Your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score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is</a:t>
            </a:r>
            <a:r>
              <a:rPr lang="ko-KR" altLang="en-US" sz="1600" dirty="0"/>
              <a:t>...", </a:t>
            </a:r>
            <a:r>
              <a:rPr lang="ko-KR" altLang="en-US" sz="1600" dirty="0" err="1"/>
              <a:t>canvas.width</a:t>
            </a:r>
            <a:r>
              <a:rPr lang="ko-KR" altLang="en-US" sz="1600" dirty="0"/>
              <a:t> * 0.1, </a:t>
            </a:r>
            <a:r>
              <a:rPr lang="ko-KR" altLang="en-US" sz="1600" dirty="0" err="1"/>
              <a:t>canvas.height</a:t>
            </a:r>
            <a:r>
              <a:rPr lang="ko-KR" altLang="en-US" sz="1600" dirty="0"/>
              <a:t> * 0.1);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ctx.fillStyle</a:t>
            </a:r>
            <a:r>
              <a:rPr lang="ko-KR" altLang="en-US" sz="1600" dirty="0"/>
              <a:t> = "</a:t>
            </a:r>
            <a:r>
              <a:rPr lang="ko-KR" altLang="en-US" sz="1600" dirty="0" err="1"/>
              <a:t>rgba</a:t>
            </a:r>
            <a:r>
              <a:rPr lang="ko-KR" altLang="en-US" sz="1600" dirty="0"/>
              <a:t>(255,237,203,0.61)";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ctx.font</a:t>
            </a:r>
            <a:r>
              <a:rPr lang="ko-KR" altLang="en-US" sz="1600" dirty="0"/>
              <a:t> = '80px </a:t>
            </a:r>
            <a:r>
              <a:rPr lang="ko-KR" altLang="en-US" sz="1600" dirty="0" err="1"/>
              <a:t>Fantasy</a:t>
            </a:r>
            <a:r>
              <a:rPr lang="ko-KR" altLang="en-US" sz="1600" dirty="0"/>
              <a:t>';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ctx.textBaseline</a:t>
            </a:r>
            <a:r>
              <a:rPr lang="ko-KR" altLang="en-US" sz="1600" dirty="0"/>
              <a:t> = "</a:t>
            </a:r>
            <a:r>
              <a:rPr lang="ko-KR" altLang="en-US" sz="1600" dirty="0" err="1"/>
              <a:t>top</a:t>
            </a:r>
            <a:r>
              <a:rPr lang="ko-KR" altLang="en-US" sz="1600" dirty="0"/>
              <a:t>";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ctx.fillText</a:t>
            </a:r>
            <a:r>
              <a:rPr lang="ko-KR" altLang="en-US" sz="1600" dirty="0"/>
              <a:t>("</a:t>
            </a:r>
            <a:r>
              <a:rPr lang="ko-KR" altLang="en-US" sz="1600" dirty="0" err="1"/>
              <a:t>Restart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to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press</a:t>
            </a:r>
            <a:r>
              <a:rPr lang="ko-KR" altLang="en-US" sz="1600" dirty="0"/>
              <a:t> '</a:t>
            </a:r>
            <a:r>
              <a:rPr lang="ko-KR" altLang="en-US" sz="1600" dirty="0" err="1"/>
              <a:t>r</a:t>
            </a:r>
            <a:r>
              <a:rPr lang="ko-KR" altLang="en-US" sz="1600" dirty="0"/>
              <a:t>'", </a:t>
            </a:r>
            <a:r>
              <a:rPr lang="ko-KR" altLang="en-US" sz="1600" dirty="0" err="1"/>
              <a:t>canvas.width</a:t>
            </a:r>
            <a:r>
              <a:rPr lang="ko-KR" altLang="en-US" sz="1600" dirty="0"/>
              <a:t> * 0.1, </a:t>
            </a:r>
            <a:r>
              <a:rPr lang="ko-KR" altLang="en-US" sz="1600" dirty="0" err="1"/>
              <a:t>canvas.height</a:t>
            </a:r>
            <a:r>
              <a:rPr lang="ko-KR" altLang="en-US" sz="1600" dirty="0"/>
              <a:t> * 0.8</a:t>
            </a:r>
            <a:r>
              <a:rPr lang="ko-KR" altLang="en-US" sz="1600" dirty="0" smtClean="0"/>
              <a:t>);</a:t>
            </a:r>
            <a:endParaRPr lang="en-US" altLang="ko-KR" sz="1600" dirty="0" smtClean="0"/>
          </a:p>
          <a:p>
            <a:r>
              <a:rPr lang="en-US" altLang="ko-KR" sz="1600" dirty="0"/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799647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Old one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14. </a:t>
            </a:r>
            <a:r>
              <a:rPr lang="ko-KR" altLang="en-US" sz="1200" dirty="0" smtClean="0"/>
              <a:t>사운드 </a:t>
            </a:r>
            <a:r>
              <a:rPr lang="en-US" altLang="ko-KR" sz="1200" dirty="0" smtClean="0"/>
              <a:t>On / Off </a:t>
            </a:r>
            <a:r>
              <a:rPr lang="ko-KR" altLang="en-US" sz="1200" dirty="0" smtClean="0"/>
              <a:t>기능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항상 재생되는 배경음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악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‘s’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키를 눌러서 배경음악 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on / off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기능 추가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9" descr="헤드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2978" y="2187383"/>
            <a:ext cx="1974396" cy="197439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1144914" y="2126767"/>
            <a:ext cx="2313805" cy="2097569"/>
            <a:chOff x="8742741" y="2150730"/>
            <a:chExt cx="2313805" cy="2097569"/>
          </a:xfrm>
        </p:grpSpPr>
        <p:pic>
          <p:nvPicPr>
            <p:cNvPr id="28" name="그래픽 29" descr="헤드폰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00299" y="2188354"/>
              <a:ext cx="1974396" cy="197439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99710" y="2150730"/>
              <a:ext cx="172478" cy="4420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42741" y="3830891"/>
              <a:ext cx="356969" cy="41740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14370" y="2581428"/>
              <a:ext cx="342176" cy="40011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9395798" y="1772635"/>
            <a:ext cx="184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solidFill>
                  <a:srgbClr val="FD6363"/>
                </a:solidFill>
              </a:rPr>
              <a:t>X</a:t>
            </a:r>
            <a:endParaRPr lang="ko-KR" altLang="en-US" sz="9600" dirty="0">
              <a:solidFill>
                <a:srgbClr val="FD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311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14. </a:t>
            </a:r>
            <a:r>
              <a:rPr lang="ko-KR" altLang="en-US" sz="1200" dirty="0"/>
              <a:t>사운드 </a:t>
            </a:r>
            <a:r>
              <a:rPr lang="en-US" altLang="ko-KR" sz="1200" dirty="0"/>
              <a:t>On / Off </a:t>
            </a:r>
            <a:r>
              <a:rPr lang="ko-KR" altLang="en-US" sz="1200" dirty="0" smtClean="0"/>
              <a:t>기능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8" name="그래픽 29" descr="헤드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8084" y="2730674"/>
            <a:ext cx="1974396" cy="197439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80904" y="2315926"/>
            <a:ext cx="184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solidFill>
                  <a:srgbClr val="FD6363"/>
                </a:solidFill>
              </a:rPr>
              <a:t>X</a:t>
            </a:r>
            <a:endParaRPr lang="ko-KR" altLang="en-US" sz="9600" dirty="0">
              <a:solidFill>
                <a:srgbClr val="FD6363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01715" y="247614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e.key</a:t>
            </a:r>
            <a:r>
              <a:rPr lang="ko-KR" altLang="en-US" dirty="0"/>
              <a:t> === "</a:t>
            </a:r>
            <a:r>
              <a:rPr lang="ko-KR" altLang="en-US" dirty="0" err="1"/>
              <a:t>s</a:t>
            </a:r>
            <a:r>
              <a:rPr lang="ko-KR" altLang="en-US" dirty="0"/>
              <a:t>"|| </a:t>
            </a:r>
            <a:r>
              <a:rPr lang="ko-KR" altLang="en-US" dirty="0" err="1"/>
              <a:t>e.key</a:t>
            </a:r>
            <a:r>
              <a:rPr lang="ko-KR" altLang="en-US" dirty="0"/>
              <a:t> === "</a:t>
            </a:r>
            <a:r>
              <a:rPr lang="ko-KR" altLang="en-US" dirty="0" err="1"/>
              <a:t>S</a:t>
            </a:r>
            <a:r>
              <a:rPr lang="ko-KR" altLang="en-US" dirty="0"/>
              <a:t>") {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if</a:t>
            </a:r>
            <a:r>
              <a:rPr lang="ko-KR" altLang="en-US" dirty="0"/>
              <a:t>(!</a:t>
            </a:r>
            <a:r>
              <a:rPr lang="ko-KR" altLang="en-US" dirty="0" err="1"/>
              <a:t>soundOff</a:t>
            </a:r>
            <a:r>
              <a:rPr lang="ko-KR" altLang="en-US" dirty="0"/>
              <a:t>) </a:t>
            </a:r>
            <a:r>
              <a:rPr lang="ko-KR" altLang="en-US" dirty="0" err="1"/>
              <a:t>soundOff</a:t>
            </a:r>
            <a:r>
              <a:rPr lang="ko-KR" altLang="en-US" dirty="0"/>
              <a:t> = </a:t>
            </a:r>
            <a:r>
              <a:rPr lang="ko-KR" altLang="en-US" dirty="0" err="1"/>
              <a:t>true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soundOff</a:t>
            </a:r>
            <a:r>
              <a:rPr lang="ko-KR" altLang="en-US" dirty="0"/>
              <a:t> = </a:t>
            </a:r>
            <a:r>
              <a:rPr lang="ko-KR" altLang="en-US" dirty="0" err="1"/>
              <a:t>false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}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soundOff</a:t>
            </a:r>
            <a:r>
              <a:rPr lang="ko-KR" altLang="en-US" dirty="0"/>
              <a:t>) {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backgroundMusic.pause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rainSound.pause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17304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Old one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15. </a:t>
            </a:r>
            <a:r>
              <a:rPr lang="en-US" altLang="ko-KR" sz="1200" dirty="0" smtClean="0"/>
              <a:t>Play Time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시간 측정 기능은 구현되어 있지 않음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자신이 현재까지 진행한 게임 플레이타임을 볼 수 있음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954" y="1821158"/>
            <a:ext cx="2696444" cy="2708788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30" name="직사각형 29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600" dirty="0" smtClean="0">
                  <a:solidFill>
                    <a:srgbClr val="FF0000"/>
                  </a:solidFill>
                </a:rPr>
                <a:t>X</a:t>
              </a:r>
              <a:endParaRPr lang="ko-KR" altLang="en-US" sz="16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02671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15. Play Time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667363" y="2324700"/>
            <a:ext cx="6096000" cy="261610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 err="1"/>
              <a:t>if</a:t>
            </a:r>
            <a:r>
              <a:rPr lang="ko-KR" altLang="en-US" sz="1600" dirty="0"/>
              <a:t>(</a:t>
            </a:r>
            <a:r>
              <a:rPr lang="ko-KR" altLang="en-US" sz="1600" dirty="0" err="1"/>
              <a:t>gameRestartTimer</a:t>
            </a:r>
            <a:r>
              <a:rPr lang="ko-KR" altLang="en-US" sz="1600" dirty="0"/>
              <a:t> !== 0)</a:t>
            </a:r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frame</a:t>
            </a:r>
            <a:r>
              <a:rPr lang="ko-KR" altLang="en-US" sz="1600" dirty="0"/>
              <a:t>++;</a:t>
            </a:r>
          </a:p>
          <a:p>
            <a:r>
              <a:rPr lang="ko-KR" altLang="en-US" sz="1600" dirty="0" err="1"/>
              <a:t>if</a:t>
            </a:r>
            <a:r>
              <a:rPr lang="ko-KR" altLang="en-US" sz="1600" dirty="0"/>
              <a:t>(</a:t>
            </a:r>
            <a:r>
              <a:rPr lang="ko-KR" altLang="en-US" sz="1600" dirty="0" err="1"/>
              <a:t>frame</a:t>
            </a:r>
            <a:r>
              <a:rPr lang="ko-KR" altLang="en-US" sz="1600" dirty="0"/>
              <a:t> &gt; 59){</a:t>
            </a:r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frame</a:t>
            </a:r>
            <a:r>
              <a:rPr lang="ko-KR" altLang="en-US" sz="1600" dirty="0"/>
              <a:t> = 0;</a:t>
            </a:r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sec</a:t>
            </a:r>
            <a:r>
              <a:rPr lang="ko-KR" altLang="en-US" sz="1600" dirty="0"/>
              <a:t> ++;</a:t>
            </a:r>
          </a:p>
          <a:p>
            <a:r>
              <a:rPr lang="ko-KR" altLang="en-US" sz="1600" dirty="0" smtClean="0"/>
              <a:t>} </a:t>
            </a:r>
            <a:r>
              <a:rPr lang="en-US" altLang="ko-KR" sz="1600" dirty="0" smtClean="0">
                <a:solidFill>
                  <a:srgbClr val="92D050"/>
                </a:solidFill>
              </a:rPr>
              <a:t>// </a:t>
            </a:r>
            <a:r>
              <a:rPr lang="ko-KR" altLang="en-US" sz="1600" dirty="0" smtClean="0">
                <a:solidFill>
                  <a:srgbClr val="92D050"/>
                </a:solidFill>
              </a:rPr>
              <a:t>초 계산</a:t>
            </a:r>
            <a:endParaRPr lang="ko-KR" altLang="en-US" sz="1600" dirty="0">
              <a:solidFill>
                <a:srgbClr val="92D050"/>
              </a:solidFill>
            </a:endParaRP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if</a:t>
            </a:r>
            <a:r>
              <a:rPr lang="ko-KR" altLang="en-US" sz="1600" dirty="0"/>
              <a:t>(</a:t>
            </a:r>
            <a:r>
              <a:rPr lang="ko-KR" altLang="en-US" sz="1600" dirty="0" err="1"/>
              <a:t>sec</a:t>
            </a:r>
            <a:r>
              <a:rPr lang="ko-KR" altLang="en-US" sz="1600" dirty="0"/>
              <a:t> &gt; 59){</a:t>
            </a:r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sec</a:t>
            </a:r>
            <a:r>
              <a:rPr lang="ko-KR" altLang="en-US" sz="1600" dirty="0"/>
              <a:t> = 0;</a:t>
            </a:r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min</a:t>
            </a:r>
            <a:r>
              <a:rPr lang="ko-KR" altLang="en-US" sz="1600" dirty="0"/>
              <a:t> ++;</a:t>
            </a:r>
          </a:p>
          <a:p>
            <a:r>
              <a:rPr lang="ko-KR" altLang="en-US" sz="1600" dirty="0" smtClean="0"/>
              <a:t>} </a:t>
            </a:r>
            <a:r>
              <a:rPr lang="en-US" altLang="ko-KR" sz="1600" dirty="0" smtClean="0">
                <a:solidFill>
                  <a:srgbClr val="92D050"/>
                </a:solidFill>
              </a:rPr>
              <a:t>// </a:t>
            </a:r>
            <a:r>
              <a:rPr lang="ko-KR" altLang="en-US" sz="1600" dirty="0" smtClean="0">
                <a:solidFill>
                  <a:srgbClr val="92D050"/>
                </a:solidFill>
              </a:rPr>
              <a:t>분 계산</a:t>
            </a:r>
            <a:endParaRPr lang="ko-KR" altLang="en-US" sz="1600" dirty="0">
              <a:solidFill>
                <a:srgbClr val="92D05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379" y="2278357"/>
            <a:ext cx="2696444" cy="270878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870960" y="3109412"/>
            <a:ext cx="36021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min</a:t>
            </a:r>
            <a:r>
              <a:rPr lang="ko-KR" altLang="en-US" dirty="0"/>
              <a:t> &lt; 10 &amp;&amp; </a:t>
            </a:r>
            <a:r>
              <a:rPr lang="ko-KR" altLang="en-US" dirty="0" err="1"/>
              <a:t>sec</a:t>
            </a:r>
            <a:r>
              <a:rPr lang="ko-KR" altLang="en-US" dirty="0"/>
              <a:t> &lt; 10)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ctx.fillText</a:t>
            </a:r>
            <a:r>
              <a:rPr lang="ko-KR" altLang="en-US" dirty="0"/>
              <a:t>("0" + </a:t>
            </a:r>
            <a:r>
              <a:rPr lang="ko-KR" altLang="en-US" dirty="0" err="1"/>
              <a:t>min</a:t>
            </a:r>
            <a:r>
              <a:rPr lang="ko-KR" altLang="en-US" dirty="0"/>
              <a:t> + ":0" + </a:t>
            </a:r>
            <a:r>
              <a:rPr lang="ko-KR" altLang="en-US" dirty="0" err="1"/>
              <a:t>sec</a:t>
            </a:r>
            <a:r>
              <a:rPr lang="ko-KR" altLang="en-US" dirty="0"/>
              <a:t>, </a:t>
            </a:r>
            <a:r>
              <a:rPr lang="ko-KR" altLang="en-US" dirty="0" err="1"/>
              <a:t>canvas.width</a:t>
            </a:r>
            <a:r>
              <a:rPr lang="ko-KR" altLang="en-US" dirty="0"/>
              <a:t> * 0.85, </a:t>
            </a:r>
            <a:r>
              <a:rPr lang="ko-KR" altLang="en-US" dirty="0" err="1"/>
              <a:t>canvas.height</a:t>
            </a:r>
            <a:r>
              <a:rPr lang="ko-KR" altLang="en-US" dirty="0"/>
              <a:t> * 0.95</a:t>
            </a:r>
            <a:r>
              <a:rPr lang="ko-KR" altLang="en-US" dirty="0" smtClean="0"/>
              <a:t>);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92D050"/>
                </a:solidFill>
              </a:rPr>
              <a:t>// 10</a:t>
            </a:r>
            <a:r>
              <a:rPr lang="ko-KR" altLang="en-US" dirty="0" smtClean="0">
                <a:solidFill>
                  <a:srgbClr val="92D050"/>
                </a:solidFill>
              </a:rPr>
              <a:t>이 안될 시 </a:t>
            </a:r>
            <a:r>
              <a:rPr lang="en-US" altLang="ko-KR" dirty="0" smtClean="0">
                <a:solidFill>
                  <a:srgbClr val="92D050"/>
                </a:solidFill>
              </a:rPr>
              <a:t>01,02 </a:t>
            </a:r>
            <a:r>
              <a:rPr lang="ko-KR" altLang="en-US" dirty="0" smtClean="0">
                <a:solidFill>
                  <a:srgbClr val="92D050"/>
                </a:solidFill>
              </a:rPr>
              <a:t>처럼 출력되게 해줌</a:t>
            </a:r>
            <a:endParaRPr lang="ko-KR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8100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Old one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16. Ranking System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랭킹 기능은 구현되어 있지 않음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1046441"/>
            <a:chOff x="685640" y="4524314"/>
            <a:chExt cx="2047355" cy="1046441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플레이어 획득한 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score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와 랭킹 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등 내의 점수를 비교하여 플레이어의 점수가 더 높을 경우 순위를 바꾸고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</a:t>
              </a:r>
              <a:r>
                <a:rPr lang="en-US" altLang="ko-KR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Localstorage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를 이용하여 게임을 종료하고 켜더라도 저장된 랭킹의 기록을 불러옴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30" name="직사각형 29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600" dirty="0" smtClean="0">
                  <a:solidFill>
                    <a:srgbClr val="FF0000"/>
                  </a:solidFill>
                </a:rPr>
                <a:t>X</a:t>
              </a:r>
              <a:endParaRPr lang="ko-KR" altLang="en-US" sz="166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954" y="1821158"/>
            <a:ext cx="2696444" cy="27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485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16. Ranking System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3"/>
            <a:ext cx="10168445" cy="3594340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983" y="2307652"/>
            <a:ext cx="2529840" cy="323298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11346" y="2355223"/>
            <a:ext cx="642019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if</a:t>
            </a:r>
            <a:r>
              <a:rPr lang="ko-KR" altLang="en-US" sz="1400" dirty="0"/>
              <a:t>(</a:t>
            </a:r>
            <a:r>
              <a:rPr lang="ko-KR" altLang="en-US" sz="1400" dirty="0" err="1"/>
              <a:t>rankingStatus</a:t>
            </a:r>
            <a:r>
              <a:rPr lang="ko-KR" altLang="en-US" sz="1400" dirty="0"/>
              <a:t> === 0){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for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= 1; 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&lt; 6; </a:t>
            </a:r>
            <a:r>
              <a:rPr lang="ko-KR" altLang="en-US" sz="1400" dirty="0" err="1"/>
              <a:t>i</a:t>
            </a:r>
            <a:r>
              <a:rPr lang="ko-KR" altLang="en-US" sz="1400" dirty="0"/>
              <a:t>++){</a:t>
            </a:r>
          </a:p>
          <a:p>
            <a:r>
              <a:rPr lang="ko-KR" altLang="en-US" sz="1400" dirty="0"/>
              <a:t>        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localStorage.getItem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rankingScore</a:t>
            </a:r>
            <a:r>
              <a:rPr lang="ko-KR" altLang="en-US" sz="1400" dirty="0"/>
              <a:t>' + </a:t>
            </a:r>
            <a:r>
              <a:rPr lang="ko-KR" altLang="en-US" sz="1400" dirty="0" err="1"/>
              <a:t>i</a:t>
            </a:r>
            <a:r>
              <a:rPr lang="ko-KR" altLang="en-US" sz="1400" dirty="0"/>
              <a:t>) === </a:t>
            </a:r>
            <a:r>
              <a:rPr lang="ko-KR" altLang="en-US" sz="1400" dirty="0" err="1"/>
              <a:t>undefined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localStorage.setItem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rankingScore</a:t>
            </a:r>
            <a:r>
              <a:rPr lang="ko-KR" altLang="en-US" sz="1400" dirty="0"/>
              <a:t>' + </a:t>
            </a:r>
            <a:r>
              <a:rPr lang="ko-KR" altLang="en-US" sz="1400" dirty="0" err="1"/>
              <a:t>i</a:t>
            </a:r>
            <a:r>
              <a:rPr lang="ko-KR" altLang="en-US" sz="1400" dirty="0"/>
              <a:t>, '0');</a:t>
            </a:r>
          </a:p>
          <a:p>
            <a:r>
              <a:rPr lang="ko-KR" altLang="en-US" sz="1400" dirty="0"/>
              <a:t>            </a:t>
            </a:r>
            <a:r>
              <a:rPr lang="ko-KR" altLang="en-US" sz="1400" dirty="0" err="1"/>
              <a:t>rankingList.push</a:t>
            </a:r>
            <a:r>
              <a:rPr lang="ko-KR" altLang="en-US" sz="1400" dirty="0"/>
              <a:t>(</a:t>
            </a:r>
            <a:r>
              <a:rPr lang="ko-KR" altLang="en-US" sz="1400" dirty="0" err="1"/>
              <a:t>Number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localStorage.getItem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rankingScore</a:t>
            </a:r>
            <a:r>
              <a:rPr lang="ko-KR" altLang="en-US" sz="1400" dirty="0"/>
              <a:t>' + </a:t>
            </a:r>
            <a:r>
              <a:rPr lang="ko-KR" altLang="en-US" sz="1400" dirty="0" err="1"/>
              <a:t>i</a:t>
            </a:r>
            <a:r>
              <a:rPr lang="ko-KR" altLang="en-US" sz="1400" dirty="0"/>
              <a:t>)))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smtClean="0"/>
              <a:t>}</a:t>
            </a:r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rankingList.push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score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rankingList.sort</a:t>
            </a:r>
            <a:r>
              <a:rPr lang="ko-KR" altLang="en-US" sz="1400" dirty="0"/>
              <a:t>((</a:t>
            </a:r>
            <a:r>
              <a:rPr lang="ko-KR" altLang="en-US" sz="1400" dirty="0" err="1"/>
              <a:t>a,b</a:t>
            </a:r>
            <a:r>
              <a:rPr lang="ko-KR" altLang="en-US" sz="1400" dirty="0"/>
              <a:t>)=&gt;{</a:t>
            </a:r>
          </a:p>
          <a:p>
            <a:r>
              <a:rPr lang="ko-KR" altLang="en-US" sz="1400" dirty="0"/>
              <a:t>        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(</a:t>
            </a:r>
            <a:r>
              <a:rPr lang="ko-KR" altLang="en-US" sz="1400" dirty="0" err="1"/>
              <a:t>Number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a</a:t>
            </a:r>
            <a:r>
              <a:rPr lang="ko-KR" altLang="en-US" sz="1400" dirty="0"/>
              <a:t>) &gt; </a:t>
            </a:r>
            <a:r>
              <a:rPr lang="ko-KR" altLang="en-US" sz="1400" dirty="0" err="1"/>
              <a:t>Number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</a:t>
            </a:r>
            <a:r>
              <a:rPr lang="ko-KR" altLang="en-US" sz="1400" dirty="0"/>
              <a:t>))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</a:t>
            </a:r>
          </a:p>
          <a:p>
            <a:r>
              <a:rPr lang="ko-KR" altLang="en-US" sz="1400" dirty="0"/>
              <a:t>            </a:t>
            </a:r>
            <a:r>
              <a:rPr lang="ko-KR" altLang="en-US" sz="1400" dirty="0" err="1"/>
              <a:t>else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-1;</a:t>
            </a:r>
          </a:p>
          <a:p>
            <a:r>
              <a:rPr lang="ko-KR" altLang="en-US" sz="1400" dirty="0"/>
              <a:t>        });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rankingStatus</a:t>
            </a:r>
            <a:r>
              <a:rPr lang="ko-KR" altLang="en-US" sz="1400" dirty="0"/>
              <a:t> = 1;</a:t>
            </a:r>
          </a:p>
          <a:p>
            <a:r>
              <a:rPr lang="ko-KR" altLang="en-US" sz="14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6880894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312300" y="367747"/>
            <a:ext cx="2525203" cy="2484783"/>
            <a:chOff x="7914861" y="288234"/>
            <a:chExt cx="3932582" cy="3869635"/>
          </a:xfrm>
        </p:grpSpPr>
        <p:sp>
          <p:nvSpPr>
            <p:cNvPr id="2" name="직사각형 1"/>
            <p:cNvSpPr/>
            <p:nvPr/>
          </p:nvSpPr>
          <p:spPr>
            <a:xfrm>
              <a:off x="8587408" y="2882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914861" y="8978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87018" y="439900"/>
            <a:ext cx="2572927" cy="1365957"/>
            <a:chOff x="605679" y="643489"/>
            <a:chExt cx="2572927" cy="1365957"/>
          </a:xfrm>
        </p:grpSpPr>
        <p:sp>
          <p:nvSpPr>
            <p:cNvPr id="5" name="TextBox 4"/>
            <p:cNvSpPr txBox="1"/>
            <p:nvPr/>
          </p:nvSpPr>
          <p:spPr>
            <a:xfrm>
              <a:off x="605679" y="643489"/>
              <a:ext cx="6607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C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15010" y="836642"/>
              <a:ext cx="71365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O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37560" y="1086116"/>
              <a:ext cx="6896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N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04808" y="830514"/>
              <a:ext cx="5870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T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58203" y="904814"/>
              <a:ext cx="5886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E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17510" y="643489"/>
              <a:ext cx="6896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N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78762" y="1085275"/>
              <a:ext cx="59984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S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694919" y="2560142"/>
            <a:ext cx="3763886" cy="584775"/>
            <a:chOff x="1694919" y="2604052"/>
            <a:chExt cx="3763886" cy="584775"/>
          </a:xfrm>
        </p:grpSpPr>
        <p:sp>
          <p:nvSpPr>
            <p:cNvPr id="13" name="TextBox 12"/>
            <p:cNvSpPr txBox="1"/>
            <p:nvPr/>
          </p:nvSpPr>
          <p:spPr>
            <a:xfrm>
              <a:off x="1694919" y="2604052"/>
              <a:ext cx="6078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01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04770" y="2604052"/>
              <a:ext cx="122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accent2">
                      <a:lumMod val="50000"/>
                    </a:schemeClr>
                  </a:solidFill>
                </a:rPr>
                <a:t>Old one!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47249" y="2930422"/>
              <a:ext cx="30115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900" dirty="0" smtClean="0">
                  <a:solidFill>
                    <a:schemeClr val="accent2">
                      <a:lumMod val="50000"/>
                    </a:schemeClr>
                  </a:solidFill>
                </a:rPr>
                <a:t>기존 프로젝트 상태 검토</a:t>
              </a:r>
              <a:endParaRPr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321833" y="2351422"/>
            <a:ext cx="1194131" cy="695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694919" y="3364309"/>
            <a:ext cx="3763886" cy="584775"/>
            <a:chOff x="1694919" y="2604052"/>
            <a:chExt cx="3763886" cy="584775"/>
          </a:xfrm>
        </p:grpSpPr>
        <p:sp>
          <p:nvSpPr>
            <p:cNvPr id="22" name="TextBox 21"/>
            <p:cNvSpPr txBox="1"/>
            <p:nvPr/>
          </p:nvSpPr>
          <p:spPr>
            <a:xfrm>
              <a:off x="1694919" y="2604052"/>
              <a:ext cx="6864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02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04770" y="2604052"/>
              <a:ext cx="1741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accent2">
                      <a:lumMod val="50000"/>
                    </a:schemeClr>
                  </a:solidFill>
                </a:rPr>
                <a:t>What’s new?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447249" y="2930422"/>
              <a:ext cx="30115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900" dirty="0" smtClean="0">
                  <a:solidFill>
                    <a:schemeClr val="accent2">
                      <a:lumMod val="50000"/>
                    </a:schemeClr>
                  </a:solidFill>
                </a:rPr>
                <a:t>기존 코드에 새롭게 추가할 컨텐츠는 무엇인가</a:t>
              </a:r>
              <a:r>
                <a:rPr lang="en-US" altLang="ko-KR" sz="900" dirty="0" smtClean="0">
                  <a:solidFill>
                    <a:schemeClr val="accent2">
                      <a:lumMod val="50000"/>
                    </a:schemeClr>
                  </a:solidFill>
                </a:rPr>
                <a:t>?</a:t>
              </a:r>
              <a:endParaRPr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694919" y="4168476"/>
            <a:ext cx="3763886" cy="584775"/>
            <a:chOff x="1694919" y="2604052"/>
            <a:chExt cx="3763886" cy="584775"/>
          </a:xfrm>
        </p:grpSpPr>
        <p:sp>
          <p:nvSpPr>
            <p:cNvPr id="26" name="TextBox 25"/>
            <p:cNvSpPr txBox="1"/>
            <p:nvPr/>
          </p:nvSpPr>
          <p:spPr>
            <a:xfrm>
              <a:off x="1694919" y="2604052"/>
              <a:ext cx="6799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03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04770" y="2606025"/>
              <a:ext cx="1226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accent2">
                      <a:lumMod val="50000"/>
                    </a:schemeClr>
                  </a:solidFill>
                </a:rPr>
                <a:t>SLACK !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47249" y="2930422"/>
              <a:ext cx="30115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Slack</a:t>
              </a:r>
              <a:r>
                <a:rPr lang="ko-KR" altLang="en-US" sz="900" dirty="0">
                  <a:solidFill>
                    <a:schemeClr val="accent2">
                      <a:lumMod val="50000"/>
                    </a:schemeClr>
                  </a:solidFill>
                </a:rPr>
                <a:t>을 활용한 프로젝트 관리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694919" y="4972643"/>
            <a:ext cx="3763886" cy="584775"/>
            <a:chOff x="1694919" y="2604052"/>
            <a:chExt cx="3763886" cy="584775"/>
          </a:xfrm>
        </p:grpSpPr>
        <p:sp>
          <p:nvSpPr>
            <p:cNvPr id="30" name="TextBox 29"/>
            <p:cNvSpPr txBox="1"/>
            <p:nvPr/>
          </p:nvSpPr>
          <p:spPr>
            <a:xfrm>
              <a:off x="1694919" y="2604052"/>
              <a:ext cx="684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04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04770" y="2604052"/>
              <a:ext cx="1197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accent2">
                      <a:lumMod val="50000"/>
                    </a:schemeClr>
                  </a:solidFill>
                </a:rPr>
                <a:t>Sources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47249" y="2930422"/>
              <a:ext cx="30115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900" dirty="0" smtClean="0">
                  <a:solidFill>
                    <a:schemeClr val="accent2">
                      <a:lumMod val="50000"/>
                    </a:schemeClr>
                  </a:solidFill>
                </a:rPr>
                <a:t>제작에 이용된 파일들의 출처</a:t>
              </a:r>
              <a:endParaRPr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3961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Old one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17. </a:t>
            </a:r>
            <a:r>
              <a:rPr lang="en-US" altLang="ko-KR" sz="1200" dirty="0" smtClean="0"/>
              <a:t>Game Over </a:t>
            </a:r>
            <a:r>
              <a:rPr lang="ko-KR" altLang="en-US" sz="1200" dirty="0" smtClean="0"/>
              <a:t>추가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Alert()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로 게임 오버를 알려줌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769442"/>
            <a:chOff x="685640" y="4524314"/>
            <a:chExt cx="2047355" cy="7694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따로 게임 오버를 처리하고 게임 오버 후 엔딩 랭킹 장소로 이동하여 점수를 등록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30" name="직사각형 29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6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96" y="1821158"/>
            <a:ext cx="2694753" cy="27087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954" y="1823116"/>
            <a:ext cx="2696444" cy="270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638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17. Game Over </a:t>
            </a:r>
            <a:r>
              <a:rPr lang="ko-KR" altLang="en-US" sz="1200" dirty="0"/>
              <a:t>추가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667363" y="232476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lives</a:t>
            </a:r>
            <a:r>
              <a:rPr lang="ko-KR" altLang="en-US" dirty="0"/>
              <a:t>--;</a:t>
            </a:r>
          </a:p>
          <a:p>
            <a:r>
              <a:rPr lang="ko-KR" altLang="en-US" dirty="0" err="1"/>
              <a:t>comboCount</a:t>
            </a:r>
            <a:r>
              <a:rPr lang="ko-KR" altLang="en-US" dirty="0"/>
              <a:t> = 0;</a:t>
            </a:r>
          </a:p>
          <a:p>
            <a:r>
              <a:rPr lang="ko-KR" altLang="en-US" dirty="0"/>
              <a:t> </a:t>
            </a:r>
            <a:r>
              <a:rPr lang="ko-KR" altLang="en-US" dirty="0" err="1"/>
              <a:t>gameRestartTimer</a:t>
            </a:r>
            <a:r>
              <a:rPr lang="ko-KR" altLang="en-US" dirty="0"/>
              <a:t> = 0;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(!</a:t>
            </a:r>
            <a:r>
              <a:rPr lang="ko-KR" altLang="en-US" dirty="0" err="1"/>
              <a:t>lives</a:t>
            </a:r>
            <a:r>
              <a:rPr lang="ko-KR" altLang="en-US" dirty="0"/>
              <a:t>) {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thunderSound.play</a:t>
            </a:r>
            <a:r>
              <a:rPr lang="ko-KR" altLang="en-US" dirty="0"/>
              <a:t>().</a:t>
            </a:r>
            <a:r>
              <a:rPr lang="ko-KR" altLang="en-US" dirty="0" err="1"/>
              <a:t>catch</a:t>
            </a:r>
            <a:r>
              <a:rPr lang="ko-KR" altLang="en-US" dirty="0"/>
              <a:t>(</a:t>
            </a:r>
            <a:r>
              <a:rPr lang="ko-KR" altLang="en-US" dirty="0" err="1"/>
              <a:t>function</a:t>
            </a:r>
            <a:r>
              <a:rPr lang="ko-KR" altLang="en-US" dirty="0"/>
              <a:t>(</a:t>
            </a:r>
            <a:r>
              <a:rPr lang="ko-KR" altLang="en-US" dirty="0" err="1"/>
              <a:t>e</a:t>
            </a:r>
            <a:r>
              <a:rPr lang="ko-KR" altLang="en-US" dirty="0"/>
              <a:t>){});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gameState</a:t>
            </a:r>
            <a:r>
              <a:rPr lang="ko-KR" altLang="en-US" dirty="0"/>
              <a:t> = 2;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beforeLevel</a:t>
            </a:r>
            <a:r>
              <a:rPr lang="ko-KR" altLang="en-US" dirty="0"/>
              <a:t> = -1;</a:t>
            </a:r>
          </a:p>
          <a:p>
            <a:r>
              <a:rPr lang="ko-KR" altLang="en-US" dirty="0" smtClean="0"/>
              <a:t>}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생명력이 모두 깎일 시 엔딩 페이지로 넘어 갈 수 있도록 상태 값을 변경 시킴</a:t>
            </a:r>
            <a:endParaRPr lang="ko-KR" altLang="en-US" dirty="0">
              <a:solidFill>
                <a:srgbClr val="92D05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380" y="2278358"/>
            <a:ext cx="2696444" cy="271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051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" r="7025"/>
          <a:stretch/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8173" y="337932"/>
            <a:ext cx="9092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820277" y="1861642"/>
            <a:ext cx="4517521" cy="803870"/>
            <a:chOff x="2183152" y="2604052"/>
            <a:chExt cx="3011556" cy="803870"/>
          </a:xfrm>
        </p:grpSpPr>
        <p:sp>
          <p:nvSpPr>
            <p:cNvPr id="8" name="TextBox 7"/>
            <p:cNvSpPr txBox="1"/>
            <p:nvPr/>
          </p:nvSpPr>
          <p:spPr>
            <a:xfrm>
              <a:off x="2183152" y="2604052"/>
              <a:ext cx="13712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accent2">
                      <a:lumMod val="50000"/>
                    </a:schemeClr>
                  </a:solidFill>
                </a:rPr>
                <a:t>SLACK !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83152" y="3100145"/>
              <a:ext cx="3011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accent2">
                      <a:lumMod val="50000"/>
                    </a:schemeClr>
                  </a:solidFill>
                </a:rPr>
                <a:t>Slack</a:t>
              </a:r>
              <a:r>
                <a:rPr lang="ko-KR" altLang="en-US" sz="1400" dirty="0" smtClean="0">
                  <a:solidFill>
                    <a:schemeClr val="accent2">
                      <a:lumMod val="50000"/>
                    </a:schemeClr>
                  </a:solidFill>
                </a:rPr>
                <a:t>을 활용한 프로젝트 관리</a:t>
              </a:r>
              <a:endParaRPr lang="ko-KR" altLang="en-US" sz="1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2" name="타원 11">
            <a:hlinkClick r:id="rId3"/>
          </p:cNvPr>
          <p:cNvSpPr/>
          <p:nvPr/>
        </p:nvSpPr>
        <p:spPr>
          <a:xfrm>
            <a:off x="7113552" y="3400592"/>
            <a:ext cx="2729590" cy="27295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800" dirty="0" smtClean="0">
                <a:solidFill>
                  <a:schemeClr val="accent5">
                    <a:lumMod val="50000"/>
                  </a:schemeClr>
                </a:solidFill>
              </a:rPr>
              <a:t>?</a:t>
            </a:r>
            <a:endParaRPr lang="ko-KR" altLang="en-US" sz="138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072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03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SLACK !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Slack</a:t>
            </a:r>
            <a:r>
              <a:rPr lang="ko-KR" altLang="en-US" sz="1200" dirty="0" smtClean="0"/>
              <a:t>으로 진행된 작업과정 기록</a:t>
            </a:r>
            <a:endParaRPr lang="ko-KR" altLang="en-US" sz="1200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53" y="1255945"/>
            <a:ext cx="2269996" cy="515389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348" y="1255945"/>
            <a:ext cx="2388041" cy="515389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389" y="1235133"/>
            <a:ext cx="2393300" cy="517470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429" y="1235133"/>
            <a:ext cx="2321702" cy="517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101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03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SLACK !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Slack</a:t>
            </a:r>
            <a:r>
              <a:rPr lang="ko-KR" altLang="en-US" sz="1200" dirty="0" smtClean="0"/>
              <a:t>으로 진행된 작업과정 기록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64" y="1255945"/>
            <a:ext cx="2402271" cy="5174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034" y="1255944"/>
            <a:ext cx="2412325" cy="51747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59" y="1172817"/>
            <a:ext cx="2456716" cy="52578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075" y="1152005"/>
            <a:ext cx="2572220" cy="528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236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" r="1617"/>
          <a:stretch/>
        </p:blipFill>
        <p:spPr>
          <a:xfrm>
            <a:off x="-12912" y="-1"/>
            <a:ext cx="12204912" cy="68652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2912" y="-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699500" y="469900"/>
            <a:ext cx="2959100" cy="304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21324" y="718552"/>
            <a:ext cx="4517521" cy="803870"/>
            <a:chOff x="2447249" y="2604052"/>
            <a:chExt cx="3011556" cy="803870"/>
          </a:xfrm>
        </p:grpSpPr>
        <p:sp>
          <p:nvSpPr>
            <p:cNvPr id="11" name="TextBox 10"/>
            <p:cNvSpPr txBox="1"/>
            <p:nvPr/>
          </p:nvSpPr>
          <p:spPr>
            <a:xfrm>
              <a:off x="3589054" y="2604052"/>
              <a:ext cx="7279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accent2">
                      <a:lumMod val="50000"/>
                    </a:schemeClr>
                  </a:solidFill>
                </a:rPr>
                <a:t>출처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47249" y="3100145"/>
              <a:ext cx="3011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accent2">
                      <a:lumMod val="50000"/>
                    </a:schemeClr>
                  </a:solidFill>
                </a:rPr>
                <a:t>Lorem Ipsum is simply dummy text of the printing</a:t>
              </a:r>
              <a:endParaRPr lang="ko-KR" altLang="en-US" sz="1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9855200" y="627381"/>
            <a:ext cx="1638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</a:rPr>
              <a:t>CHAPTER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03290" y="1016794"/>
            <a:ext cx="401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0596" y="2083436"/>
            <a:ext cx="82389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</a:rPr>
              <a:t>- </a:t>
            </a:r>
            <a:r>
              <a:rPr lang="ko-KR" altLang="en-US" sz="1400" dirty="0">
                <a:solidFill>
                  <a:srgbClr val="002060"/>
                </a:solidFill>
              </a:rPr>
              <a:t>출처</a:t>
            </a:r>
          </a:p>
          <a:p>
            <a:r>
              <a:rPr lang="ko-KR" altLang="en-US" sz="1400" dirty="0">
                <a:solidFill>
                  <a:srgbClr val="002060"/>
                </a:solidFill>
              </a:rPr>
              <a:t>    </a:t>
            </a:r>
            <a:r>
              <a:rPr lang="en-US" altLang="ko-KR" sz="1400" dirty="0">
                <a:solidFill>
                  <a:srgbClr val="002060"/>
                </a:solidFill>
              </a:rPr>
              <a:t>- </a:t>
            </a:r>
            <a:r>
              <a:rPr lang="ko-KR" altLang="en-US" sz="1400" dirty="0">
                <a:solidFill>
                  <a:srgbClr val="002060"/>
                </a:solidFill>
              </a:rPr>
              <a:t>패들</a:t>
            </a:r>
            <a:r>
              <a:rPr lang="en-US" altLang="ko-KR" sz="1400" dirty="0">
                <a:solidFill>
                  <a:srgbClr val="002060"/>
                </a:solidFill>
              </a:rPr>
              <a:t>, </a:t>
            </a:r>
            <a:r>
              <a:rPr lang="ko-KR" altLang="en-US" sz="1400" dirty="0">
                <a:solidFill>
                  <a:srgbClr val="002060"/>
                </a:solidFill>
              </a:rPr>
              <a:t>벽돌 이미지</a:t>
            </a:r>
          </a:p>
          <a:p>
            <a:r>
              <a:rPr lang="ko-KR" altLang="en-US" sz="1400" dirty="0">
                <a:solidFill>
                  <a:srgbClr val="002060"/>
                </a:solidFill>
              </a:rPr>
              <a:t>        </a:t>
            </a:r>
            <a:r>
              <a:rPr lang="en-US" altLang="ko-KR" sz="1400" dirty="0">
                <a:solidFill>
                  <a:srgbClr val="002060"/>
                </a:solidFill>
              </a:rPr>
              <a:t>- https://opengameart.org/content/breakout-set</a:t>
            </a:r>
          </a:p>
          <a:p>
            <a:r>
              <a:rPr lang="en-US" altLang="ko-KR" sz="1400" dirty="0">
                <a:solidFill>
                  <a:srgbClr val="002060"/>
                </a:solidFill>
              </a:rPr>
              <a:t>    - </a:t>
            </a:r>
            <a:r>
              <a:rPr lang="ko-KR" altLang="en-US" sz="1400" dirty="0">
                <a:solidFill>
                  <a:srgbClr val="002060"/>
                </a:solidFill>
              </a:rPr>
              <a:t>공</a:t>
            </a:r>
          </a:p>
          <a:p>
            <a:r>
              <a:rPr lang="ko-KR" altLang="en-US" sz="1400" dirty="0">
                <a:solidFill>
                  <a:srgbClr val="002060"/>
                </a:solidFill>
              </a:rPr>
              <a:t>        </a:t>
            </a:r>
            <a:r>
              <a:rPr lang="en-US" altLang="ko-KR" sz="1400" dirty="0">
                <a:solidFill>
                  <a:srgbClr val="002060"/>
                </a:solidFill>
              </a:rPr>
              <a:t>- </a:t>
            </a:r>
            <a:r>
              <a:rPr lang="ko-KR" altLang="en-US" sz="1400" dirty="0">
                <a:solidFill>
                  <a:srgbClr val="002060"/>
                </a:solidFill>
              </a:rPr>
              <a:t>포켓볼</a:t>
            </a:r>
          </a:p>
          <a:p>
            <a:r>
              <a:rPr lang="ko-KR" altLang="en-US" sz="1400" dirty="0">
                <a:solidFill>
                  <a:srgbClr val="002060"/>
                </a:solidFill>
              </a:rPr>
              <a:t>            </a:t>
            </a:r>
            <a:r>
              <a:rPr lang="en-US" altLang="ko-KR" sz="1400" dirty="0">
                <a:solidFill>
                  <a:srgbClr val="002060"/>
                </a:solidFill>
              </a:rPr>
              <a:t>- http://pngimg.com/imgs/fantasy/pokeball/</a:t>
            </a:r>
          </a:p>
          <a:p>
            <a:r>
              <a:rPr lang="en-US" altLang="ko-KR" sz="1400" dirty="0">
                <a:solidFill>
                  <a:srgbClr val="002060"/>
                </a:solidFill>
              </a:rPr>
              <a:t>    - </a:t>
            </a:r>
            <a:r>
              <a:rPr lang="ko-KR" altLang="en-US" sz="1400" dirty="0">
                <a:solidFill>
                  <a:srgbClr val="002060"/>
                </a:solidFill>
              </a:rPr>
              <a:t>이미지 관련 코드 </a:t>
            </a:r>
            <a:r>
              <a:rPr lang="ko-KR" altLang="en-US" sz="1400" dirty="0" err="1">
                <a:solidFill>
                  <a:srgbClr val="002060"/>
                </a:solidFill>
              </a:rPr>
              <a:t>구현법</a:t>
            </a:r>
            <a:endParaRPr lang="ko-KR" altLang="en-US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        </a:t>
            </a:r>
            <a:r>
              <a:rPr lang="en-US" altLang="ko-KR" sz="1400" dirty="0">
                <a:solidFill>
                  <a:srgbClr val="002060"/>
                </a:solidFill>
              </a:rPr>
              <a:t>- https://combatguri.tistory.com/entry/22-Slicing-%EC%9D%B4%EB%AF%B8%EC%A7%80-%</a:t>
            </a:r>
            <a:r>
              <a:rPr lang="en-US" altLang="ko-KR" sz="1400" dirty="0" smtClean="0">
                <a:solidFill>
                  <a:srgbClr val="002060"/>
                </a:solidFill>
              </a:rPr>
              <a:t>EC%9E%90%EB%A5%B4%EA%B8%B0%ED%81%AC%EB%A1%AD</a:t>
            </a:r>
            <a:endParaRPr lang="en-US" altLang="ko-KR" sz="1400" dirty="0">
              <a:solidFill>
                <a:srgbClr val="002060"/>
              </a:solidFill>
            </a:endParaRPr>
          </a:p>
          <a:p>
            <a:endParaRPr lang="en-US" altLang="ko-KR" sz="1400" dirty="0" smtClean="0">
              <a:solidFill>
                <a:srgbClr val="002060"/>
              </a:solidFill>
            </a:endParaRPr>
          </a:p>
          <a:p>
            <a:r>
              <a:rPr lang="en-US" altLang="ko-KR" sz="1400" dirty="0" smtClean="0">
                <a:solidFill>
                  <a:srgbClr val="002060"/>
                </a:solidFill>
              </a:rPr>
              <a:t>- </a:t>
            </a:r>
            <a:r>
              <a:rPr lang="ko-KR" altLang="en-US" sz="1400" dirty="0" smtClean="0">
                <a:solidFill>
                  <a:srgbClr val="002060"/>
                </a:solidFill>
              </a:rPr>
              <a:t>각종 </a:t>
            </a:r>
            <a:r>
              <a:rPr lang="en-US" altLang="ko-KR" sz="1400" dirty="0" smtClean="0">
                <a:solidFill>
                  <a:srgbClr val="002060"/>
                </a:solidFill>
              </a:rPr>
              <a:t>gif </a:t>
            </a:r>
            <a:r>
              <a:rPr lang="ko-KR" altLang="en-US" sz="1400" dirty="0" smtClean="0">
                <a:solidFill>
                  <a:srgbClr val="002060"/>
                </a:solidFill>
              </a:rPr>
              <a:t>출처</a:t>
            </a:r>
          </a:p>
          <a:p>
            <a:r>
              <a:rPr lang="ko-KR" altLang="en-US" sz="1400" dirty="0" smtClean="0">
                <a:solidFill>
                  <a:srgbClr val="002060"/>
                </a:solidFill>
              </a:rPr>
              <a:t>        </a:t>
            </a:r>
            <a:r>
              <a:rPr lang="en-US" altLang="ko-KR" sz="1400" dirty="0">
                <a:solidFill>
                  <a:srgbClr val="002060"/>
                </a:solidFill>
              </a:rPr>
              <a:t>- https://www.tumblr.com/search/pixel+background+gif</a:t>
            </a:r>
          </a:p>
          <a:p>
            <a:endParaRPr lang="en-US" altLang="ko-KR" sz="1400" dirty="0" smtClean="0">
              <a:solidFill>
                <a:srgbClr val="002060"/>
              </a:solidFill>
            </a:endParaRPr>
          </a:p>
          <a:p>
            <a:r>
              <a:rPr lang="en-US" altLang="ko-KR" sz="1400" dirty="0">
                <a:solidFill>
                  <a:srgbClr val="002060"/>
                </a:solidFill>
              </a:rPr>
              <a:t>- </a:t>
            </a:r>
            <a:r>
              <a:rPr lang="ko-KR" altLang="en-US" sz="1400" dirty="0">
                <a:solidFill>
                  <a:srgbClr val="002060"/>
                </a:solidFill>
              </a:rPr>
              <a:t>템플릿 출처</a:t>
            </a:r>
          </a:p>
          <a:p>
            <a:r>
              <a:rPr lang="en-US" altLang="ko-KR" sz="1400" dirty="0" smtClean="0">
                <a:solidFill>
                  <a:srgbClr val="002060"/>
                </a:solidFill>
              </a:rPr>
              <a:t>https</a:t>
            </a:r>
            <a:r>
              <a:rPr lang="en-US" altLang="ko-KR" sz="1400" dirty="0">
                <a:solidFill>
                  <a:srgbClr val="002060"/>
                </a:solidFill>
              </a:rPr>
              <a:t>://m.post.naver.com/viewer/postView.nhn?volumeNo=16877465&amp;memberNo=6532296</a:t>
            </a:r>
          </a:p>
          <a:p>
            <a:endParaRPr lang="en-US" altLang="ko-KR" sz="1400" dirty="0" smtClean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err="1" smtClean="0">
                <a:solidFill>
                  <a:srgbClr val="002060"/>
                </a:solidFill>
              </a:rPr>
              <a:t>Github</a:t>
            </a:r>
            <a:r>
              <a:rPr lang="en-US" altLang="ko-KR" sz="1400" dirty="0" smtClean="0">
                <a:solidFill>
                  <a:srgbClr val="002060"/>
                </a:solidFill>
              </a:rPr>
              <a:t> </a:t>
            </a:r>
            <a:r>
              <a:rPr lang="ko-KR" altLang="en-US" sz="1400" dirty="0" err="1" smtClean="0">
                <a:solidFill>
                  <a:srgbClr val="002060"/>
                </a:solidFill>
              </a:rPr>
              <a:t>바로가기</a:t>
            </a:r>
            <a:endParaRPr lang="en-US" altLang="ko-KR" sz="1400" dirty="0" smtClean="0">
              <a:solidFill>
                <a:srgbClr val="002060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hlinkClick r:id="rId3"/>
              </a:rPr>
              <a:t>https://github.com/lns13301/BlockParty-js-breakout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6278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0" y="792480"/>
            <a:ext cx="5852160" cy="39014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29978" y="5168349"/>
            <a:ext cx="293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Nexa Rust Script L0" panose="00000400000000000000" pitchFamily="50" charset="0"/>
              </a:rPr>
              <a:t>Thank You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Nexa Rust Script L0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6613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" r="7025"/>
          <a:stretch/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820277" y="1861642"/>
            <a:ext cx="4517521" cy="803870"/>
            <a:chOff x="2183152" y="2604052"/>
            <a:chExt cx="3011556" cy="803870"/>
          </a:xfrm>
        </p:grpSpPr>
        <p:sp>
          <p:nvSpPr>
            <p:cNvPr id="8" name="TextBox 7"/>
            <p:cNvSpPr txBox="1"/>
            <p:nvPr/>
          </p:nvSpPr>
          <p:spPr>
            <a:xfrm>
              <a:off x="2183152" y="2604052"/>
              <a:ext cx="13712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accent2">
                      <a:lumMod val="50000"/>
                    </a:schemeClr>
                  </a:solidFill>
                </a:rPr>
                <a:t>Old one!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83152" y="3100145"/>
              <a:ext cx="3011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2">
                      <a:lumMod val="50000"/>
                    </a:schemeClr>
                  </a:solidFill>
                </a:rPr>
                <a:t>기존 프로젝트 상태 검토</a:t>
              </a:r>
              <a:endParaRPr lang="ko-KR" altLang="en-US" sz="1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7348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01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Old one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/>
              <a:t>전체 게임 상태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38" y="1521337"/>
            <a:ext cx="6410712" cy="42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337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204912" cy="6858001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8173" y="337932"/>
            <a:ext cx="9557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820277" y="3429000"/>
            <a:ext cx="4517521" cy="803870"/>
            <a:chOff x="2183152" y="2604052"/>
            <a:chExt cx="3011556" cy="803870"/>
          </a:xfrm>
        </p:grpSpPr>
        <p:sp>
          <p:nvSpPr>
            <p:cNvPr id="8" name="TextBox 7"/>
            <p:cNvSpPr txBox="1"/>
            <p:nvPr/>
          </p:nvSpPr>
          <p:spPr>
            <a:xfrm>
              <a:off x="2183152" y="2604052"/>
              <a:ext cx="19924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accent2">
                      <a:lumMod val="50000"/>
                    </a:schemeClr>
                  </a:solidFill>
                </a:rPr>
                <a:t>What’s new?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83152" y="3100145"/>
              <a:ext cx="3011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2">
                      <a:lumMod val="50000"/>
                    </a:schemeClr>
                  </a:solidFill>
                </a:rPr>
                <a:t>기존 코드에 새롭게 추가할 컨텐츠는 무엇인가</a:t>
              </a:r>
              <a:r>
                <a:rPr lang="en-US" altLang="ko-KR" sz="1400" dirty="0" smtClean="0">
                  <a:solidFill>
                    <a:schemeClr val="accent2">
                      <a:lumMod val="50000"/>
                    </a:schemeClr>
                  </a:solidFill>
                </a:rPr>
                <a:t>?</a:t>
              </a:r>
              <a:endParaRPr lang="ko-KR" altLang="en-US" sz="1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96303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/>
              <a:t>기존 코드에 새롭게 추가할 컨텐츠는 무엇인가</a:t>
            </a:r>
            <a:r>
              <a:rPr lang="en-US" altLang="ko-KR" sz="1200" dirty="0" smtClean="0"/>
              <a:t>?</a:t>
            </a:r>
            <a:endParaRPr lang="ko-KR" altLang="en-US" sz="12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7387013" y="745790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/>
          <p:cNvSpPr txBox="1">
            <a:spLocks/>
          </p:cNvSpPr>
          <p:nvPr/>
        </p:nvSpPr>
        <p:spPr>
          <a:xfrm>
            <a:off x="836427" y="1382184"/>
            <a:ext cx="9520158" cy="52513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이미지 추가</a:t>
            </a:r>
            <a:endParaRPr lang="en-US" altLang="ko-KR" sz="1800" dirty="0" smtClean="0"/>
          </a:p>
          <a:p>
            <a:r>
              <a:rPr lang="en-US" altLang="ko-KR" sz="1800" dirty="0"/>
              <a:t>2</a:t>
            </a:r>
            <a:r>
              <a:rPr lang="ko-KR" altLang="en-US" sz="1800" dirty="0"/>
              <a:t>회 이상 타격 시 파괴되는 단단한 벽돌 </a:t>
            </a:r>
            <a:r>
              <a:rPr lang="ko-KR" altLang="en-US" sz="1800" dirty="0" smtClean="0"/>
              <a:t>추가</a:t>
            </a:r>
            <a:endParaRPr lang="en-US" altLang="ko-KR" sz="1800" dirty="0" smtClean="0"/>
          </a:p>
          <a:p>
            <a:r>
              <a:rPr lang="ko-KR" altLang="en-US" sz="1800" dirty="0"/>
              <a:t>일정 확률로 아이템 </a:t>
            </a:r>
            <a:r>
              <a:rPr lang="ko-KR" altLang="en-US" sz="1800" dirty="0" smtClean="0"/>
              <a:t>소환</a:t>
            </a:r>
            <a:endParaRPr lang="en-US" altLang="ko-KR" sz="1800" dirty="0" smtClean="0"/>
          </a:p>
          <a:p>
            <a:r>
              <a:rPr lang="ko-KR" altLang="en-US" sz="1800" dirty="0"/>
              <a:t>입자 </a:t>
            </a:r>
            <a:r>
              <a:rPr lang="ko-KR" altLang="en-US" sz="1800" dirty="0" smtClean="0"/>
              <a:t>추가</a:t>
            </a:r>
            <a:endParaRPr lang="en-US" altLang="ko-KR" sz="1800" dirty="0" smtClean="0"/>
          </a:p>
          <a:p>
            <a:r>
              <a:rPr lang="ko-KR" altLang="en-US" sz="1800" dirty="0"/>
              <a:t>사운드 </a:t>
            </a:r>
            <a:r>
              <a:rPr lang="ko-KR" altLang="en-US" sz="1800" dirty="0" smtClean="0"/>
              <a:t>추가</a:t>
            </a:r>
            <a:endParaRPr lang="en-US" altLang="ko-KR" sz="1800" dirty="0"/>
          </a:p>
          <a:p>
            <a:r>
              <a:rPr lang="ko-KR" altLang="en-US" sz="1800" dirty="0" smtClean="0"/>
              <a:t>패들의 최대 이동 범위 수정</a:t>
            </a:r>
            <a:endParaRPr lang="en-US" altLang="ko-KR" sz="1800" dirty="0" smtClean="0"/>
          </a:p>
          <a:p>
            <a:r>
              <a:rPr lang="ko-KR" altLang="en-US" sz="1800" dirty="0" smtClean="0"/>
              <a:t>마우스 클릭 시 게임이 시작되도록 수정</a:t>
            </a:r>
            <a:endParaRPr lang="en-US" altLang="ko-KR" sz="1800" dirty="0" smtClean="0"/>
          </a:p>
          <a:p>
            <a:r>
              <a:rPr lang="ko-KR" altLang="en-US" sz="1800" dirty="0" smtClean="0"/>
              <a:t>스테이지 추가</a:t>
            </a:r>
            <a:endParaRPr lang="en-US" altLang="ko-KR" sz="1800" dirty="0" smtClean="0"/>
          </a:p>
          <a:p>
            <a:r>
              <a:rPr lang="ko-KR" altLang="en-US" sz="1800" dirty="0" smtClean="0"/>
              <a:t>공의 속도에 따라 점수 보너스 추가 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공 속도에 따라 </a:t>
            </a:r>
            <a:r>
              <a:rPr lang="en-US" altLang="ko-KR" sz="1800" dirty="0" smtClean="0"/>
              <a:t>+1</a:t>
            </a:r>
            <a:r>
              <a:rPr lang="ko-KR" altLang="en-US" sz="1800" dirty="0" smtClean="0"/>
              <a:t>점씩 누적 증가</a:t>
            </a:r>
            <a:r>
              <a:rPr lang="en-US" altLang="ko-KR" sz="1800" dirty="0" smtClean="0"/>
              <a:t>)</a:t>
            </a:r>
            <a:endParaRPr lang="en-US" altLang="ko-KR" sz="1800" dirty="0" smtClean="0"/>
          </a:p>
          <a:p>
            <a:r>
              <a:rPr lang="ko-KR" altLang="en-US" sz="1800" dirty="0" smtClean="0"/>
              <a:t>입사각에 따라 공의 </a:t>
            </a:r>
            <a:r>
              <a:rPr lang="ko-KR" altLang="en-US" sz="1800" dirty="0" err="1" smtClean="0"/>
              <a:t>반사각이</a:t>
            </a:r>
            <a:r>
              <a:rPr lang="ko-KR" altLang="en-US" sz="1800" dirty="0" smtClean="0"/>
              <a:t> 달라지도록 수정</a:t>
            </a:r>
            <a:endParaRPr lang="en-US" altLang="ko-KR" sz="1800" dirty="0" smtClean="0"/>
          </a:p>
          <a:p>
            <a:r>
              <a:rPr lang="ko-KR" altLang="en-US" sz="1800" dirty="0" smtClean="0"/>
              <a:t>벽에 튕겨질 때마다 공의 가속도 향상</a:t>
            </a:r>
            <a:endParaRPr lang="en-US" altLang="ko-KR" sz="1800" dirty="0" smtClean="0"/>
          </a:p>
          <a:p>
            <a:r>
              <a:rPr lang="ko-KR" altLang="en-US" sz="1800" dirty="0" smtClean="0"/>
              <a:t>열쇠 블록을 통한 라운드 </a:t>
            </a:r>
            <a:r>
              <a:rPr lang="ko-KR" altLang="en-US" sz="1800" dirty="0" err="1" smtClean="0"/>
              <a:t>클리어</a:t>
            </a:r>
            <a:r>
              <a:rPr lang="ko-KR" altLang="en-US" sz="1800" dirty="0" smtClean="0"/>
              <a:t> 시스템 구현</a:t>
            </a:r>
            <a:endParaRPr lang="en-US" altLang="ko-KR" sz="1800" dirty="0" smtClean="0"/>
          </a:p>
          <a:p>
            <a:r>
              <a:rPr lang="ko-KR" altLang="en-US" sz="1800" dirty="0" smtClean="0"/>
              <a:t>게임 </a:t>
            </a:r>
            <a:r>
              <a:rPr lang="ko-KR" altLang="en-US" sz="1800" dirty="0" err="1" smtClean="0"/>
              <a:t>클리어</a:t>
            </a:r>
            <a:r>
              <a:rPr lang="ko-KR" altLang="en-US" sz="1800" dirty="0" smtClean="0"/>
              <a:t> 시 점수 알림 및 </a:t>
            </a:r>
            <a:r>
              <a:rPr lang="ko-KR" altLang="en-US" sz="1800" dirty="0" err="1" smtClean="0"/>
              <a:t>재시작</a:t>
            </a:r>
            <a:r>
              <a:rPr lang="ko-KR" altLang="en-US" sz="1800" dirty="0" smtClean="0"/>
              <a:t> 가능하도록 구현</a:t>
            </a:r>
            <a:endParaRPr lang="en-US" altLang="ko-KR" sz="1800" dirty="0" smtClean="0"/>
          </a:p>
          <a:p>
            <a:r>
              <a:rPr lang="ko-KR" altLang="en-US" sz="1800" dirty="0" smtClean="0"/>
              <a:t>관리자 모드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치트키</a:t>
            </a:r>
            <a:r>
              <a:rPr lang="ko-KR" altLang="en-US" sz="1800" dirty="0" smtClean="0"/>
              <a:t> 추가</a:t>
            </a:r>
            <a:r>
              <a:rPr lang="en-US" altLang="ko-KR" sz="1800" dirty="0"/>
              <a:t>)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7254929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/>
              <a:t>기존 코드에 새롭게 추가할 컨텐츠는 무엇인가</a:t>
            </a:r>
            <a:r>
              <a:rPr lang="en-US" altLang="ko-KR" sz="1200" dirty="0" smtClean="0"/>
              <a:t>?</a:t>
            </a:r>
            <a:endParaRPr lang="ko-KR" altLang="en-US" sz="12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7387013" y="745790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/>
          <p:cNvSpPr txBox="1">
            <a:spLocks/>
          </p:cNvSpPr>
          <p:nvPr/>
        </p:nvSpPr>
        <p:spPr>
          <a:xfrm>
            <a:off x="836427" y="1382184"/>
            <a:ext cx="9520158" cy="52513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게임 오버 창 및 </a:t>
            </a:r>
            <a:r>
              <a:rPr lang="ko-KR" altLang="en-US" sz="1800" dirty="0" err="1" smtClean="0"/>
              <a:t>재시작</a:t>
            </a:r>
            <a:r>
              <a:rPr lang="ko-KR" altLang="en-US" sz="1800" dirty="0" smtClean="0"/>
              <a:t> 추가</a:t>
            </a:r>
            <a:endParaRPr lang="en-US" altLang="ko-KR" sz="1800" dirty="0" smtClean="0"/>
          </a:p>
          <a:p>
            <a:r>
              <a:rPr lang="ko-KR" altLang="en-US" sz="1800" dirty="0" smtClean="0"/>
              <a:t>배경음악 </a:t>
            </a:r>
            <a:r>
              <a:rPr lang="en-US" altLang="ko-KR" sz="1800" dirty="0" smtClean="0"/>
              <a:t>on / off </a:t>
            </a:r>
            <a:r>
              <a:rPr lang="ko-KR" altLang="en-US" sz="1800" dirty="0" smtClean="0"/>
              <a:t>추가</a:t>
            </a:r>
            <a:endParaRPr lang="en-US" altLang="ko-KR" sz="1800" dirty="0" smtClean="0"/>
          </a:p>
          <a:p>
            <a:r>
              <a:rPr lang="ko-KR" altLang="en-US" sz="1800" dirty="0" smtClean="0"/>
              <a:t>플레이 타임 추가</a:t>
            </a:r>
            <a:endParaRPr lang="en-US" altLang="ko-KR" sz="1800" dirty="0" smtClean="0"/>
          </a:p>
          <a:p>
            <a:r>
              <a:rPr lang="ko-KR" altLang="en-US" sz="1800" dirty="0" smtClean="0"/>
              <a:t>랭킹 시스템 추가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27429046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70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C4C8A"/>
      </a:accent1>
      <a:accent2>
        <a:srgbClr val="5587A2"/>
      </a:accent2>
      <a:accent3>
        <a:srgbClr val="F6D258"/>
      </a:accent3>
      <a:accent4>
        <a:srgbClr val="D1AF94"/>
      </a:accent4>
      <a:accent5>
        <a:srgbClr val="97D5E0"/>
      </a:accent5>
      <a:accent6>
        <a:srgbClr val="EFCEC5"/>
      </a:accent6>
      <a:hlink>
        <a:srgbClr val="262626"/>
      </a:hlink>
      <a:folHlink>
        <a:srgbClr val="262626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1805</TotalTime>
  <Words>2090</Words>
  <Application>Microsoft Office PowerPoint</Application>
  <PresentationFormat>와이드스크린</PresentationFormat>
  <Paragraphs>427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Nexa Rust Script L0</vt:lpstr>
      <vt:lpstr>Noto Sans CJK KR DemiLight</vt:lpstr>
      <vt:lpstr>나눔바른펜</vt:lpstr>
      <vt:lpstr>나눔스퀘어라운드 Regular</vt:lpstr>
      <vt:lpstr>휴먼매직체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규한강 규한강</cp:lastModifiedBy>
  <cp:revision>74</cp:revision>
  <dcterms:created xsi:type="dcterms:W3CDTF">2017-01-17T13:28:44Z</dcterms:created>
  <dcterms:modified xsi:type="dcterms:W3CDTF">2019-10-16T08:28:54Z</dcterms:modified>
</cp:coreProperties>
</file>